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32" r:id="rId5"/>
    <p:sldMasterId id="2147483835" r:id="rId6"/>
    <p:sldMasterId id="2147483838" r:id="rId7"/>
    <p:sldMasterId id="2147483839" r:id="rId8"/>
  </p:sldMasterIdLst>
  <p:notesMasterIdLst>
    <p:notesMasterId r:id="rId26"/>
  </p:notesMasterIdLst>
  <p:handoutMasterIdLst>
    <p:handoutMasterId r:id="rId27"/>
  </p:handoutMasterIdLst>
  <p:sldIdLst>
    <p:sldId id="398" r:id="rId9"/>
    <p:sldId id="461" r:id="rId10"/>
    <p:sldId id="483" r:id="rId11"/>
    <p:sldId id="384" r:id="rId12"/>
    <p:sldId id="450" r:id="rId13"/>
    <p:sldId id="479" r:id="rId14"/>
    <p:sldId id="449" r:id="rId15"/>
    <p:sldId id="480" r:id="rId16"/>
    <p:sldId id="476" r:id="rId17"/>
    <p:sldId id="484" r:id="rId18"/>
    <p:sldId id="473" r:id="rId19"/>
    <p:sldId id="451" r:id="rId20"/>
    <p:sldId id="482" r:id="rId21"/>
    <p:sldId id="452" r:id="rId22"/>
    <p:sldId id="481" r:id="rId23"/>
    <p:sldId id="440" r:id="rId24"/>
    <p:sldId id="478" r:id="rId25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98"/>
            <p14:sldId id="461"/>
            <p14:sldId id="483"/>
            <p14:sldId id="384"/>
            <p14:sldId id="450"/>
            <p14:sldId id="479"/>
            <p14:sldId id="449"/>
            <p14:sldId id="480"/>
            <p14:sldId id="476"/>
            <p14:sldId id="484"/>
            <p14:sldId id="473"/>
            <p14:sldId id="451"/>
            <p14:sldId id="482"/>
            <p14:sldId id="452"/>
            <p14:sldId id="481"/>
            <p14:sldId id="440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35F"/>
    <a:srgbClr val="FFF384"/>
    <a:srgbClr val="274384"/>
    <a:srgbClr val="FDF185"/>
    <a:srgbClr val="969696"/>
    <a:srgbClr val="F4F4F6"/>
    <a:srgbClr val="16AD8C"/>
    <a:srgbClr val="FFFF66"/>
    <a:srgbClr val="00C28F"/>
    <a:srgbClr val="C8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3" autoAdjust="0"/>
    <p:restoredTop sz="88686" autoAdjust="0"/>
  </p:normalViewPr>
  <p:slideViewPr>
    <p:cSldViewPr showGuides="1">
      <p:cViewPr varScale="1">
        <p:scale>
          <a:sx n="78" d="100"/>
          <a:sy n="78" d="100"/>
        </p:scale>
        <p:origin x="384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D1FE4-756A-484F-B5B1-2AD070B1B13B}" type="datetimeFigureOut">
              <a:rPr lang="fr-FR" smtClean="0"/>
              <a:t>24/11/2022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2DA58-1B3B-4E26-8E1F-74A186AC5B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49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333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303" indent="0">
              <a:buFont typeface="Courier New" panose="02070309020205020404" pitchFamily="49" charset="0"/>
              <a:buNone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951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34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050" indent="0">
              <a:buFont typeface="Courier New" panose="02070309020205020404" pitchFamily="49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822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245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3007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864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11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45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99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303" indent="0">
              <a:buFont typeface="Courier New" panose="02070309020205020404" pitchFamily="49" charset="0"/>
              <a:buNone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76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303" indent="0">
              <a:buFont typeface="Courier New" panose="02070309020205020404" pitchFamily="49" charset="0"/>
              <a:buNone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842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303" indent="0">
              <a:buFont typeface="Courier New" panose="02070309020205020404" pitchFamily="49" charset="0"/>
              <a:buNone/>
            </a:pPr>
            <a:endParaRPr lang="fr-FR" sz="1200" b="1" dirty="0" smtClean="0">
              <a:ea typeface="Marianne" panose="02000000000000000000" pitchFamily="50" charset="0"/>
              <a:cs typeface="Marianne" panose="02000000000000000000" pitchFamily="50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157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72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70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539552" y="4173155"/>
            <a:ext cx="5364168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Direction de l’Enseignement Supérieur et de l’Insertion Professionnelle</a:t>
            </a:r>
          </a:p>
          <a:p>
            <a:r>
              <a:rPr lang="fr-FR" dirty="0"/>
              <a:t>Direction de la Recherche et de l’Innovation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pied de page 2"/>
          <p:cNvSpPr txBox="1">
            <a:spLocks/>
          </p:cNvSpPr>
          <p:nvPr userDrawn="1"/>
        </p:nvSpPr>
        <p:spPr bwMode="gray">
          <a:xfrm>
            <a:off x="360000" y="4793227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90000"/>
            <a:ext cx="4555270" cy="334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FB540-C689-4E94-97FB-4679A883D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654536-229C-4F39-857A-9CC415C0D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777556-2552-4044-907D-30F45D33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0B151F-8355-45B1-B9B2-26156D343A27}" type="datetimeFigureOut">
              <a:rPr lang="fr-FR" sz="1350" smtClean="0">
                <a:solidFill>
                  <a:srgbClr val="37635F"/>
                </a:solidFill>
              </a:rPr>
              <a:pPr defTabSz="685800"/>
              <a:t>24/11/2022</a:t>
            </a:fld>
            <a:endParaRPr lang="fr-FR" sz="1350">
              <a:solidFill>
                <a:srgbClr val="37635F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E91D48-71D7-4414-9DC8-A4BE6C8D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 sz="1350">
              <a:solidFill>
                <a:srgbClr val="37635F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9D5A19-D7C6-410A-8F00-CC982429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405551-039F-450A-9CF3-08C03A1654FC}" type="slidenum">
              <a:rPr lang="fr-FR" smtClean="0">
                <a:solidFill>
                  <a:srgbClr val="37635F">
                    <a:tint val="75000"/>
                  </a:srgbClr>
                </a:solidFill>
              </a:rPr>
              <a:pPr defTabSz="685800"/>
              <a:t>‹N°›</a:t>
            </a:fld>
            <a:endParaRPr lang="fr-FR">
              <a:solidFill>
                <a:srgbClr val="37635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7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A3402-736E-4895-B57D-671E8A88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405551-039F-450A-9CF3-08C03A1654FC}" type="slidenum">
              <a:rPr lang="fr-FR" smtClean="0">
                <a:solidFill>
                  <a:srgbClr val="37635F">
                    <a:tint val="75000"/>
                  </a:srgbClr>
                </a:solidFill>
              </a:rPr>
              <a:pPr defTabSz="685800"/>
              <a:t>‹N°›</a:t>
            </a:fld>
            <a:endParaRPr lang="fr-FR">
              <a:solidFill>
                <a:srgbClr val="37635F">
                  <a:tint val="75000"/>
                </a:srgb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BB7E3E-8A54-492B-8E4E-BE972867C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3" y="149593"/>
            <a:ext cx="2397447" cy="5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Direction de l’Enseignement Supérieur et de l’Insertion Professionnelle</a:t>
            </a:r>
          </a:p>
          <a:p>
            <a:r>
              <a:rPr lang="fr-FR" dirty="0"/>
              <a:t>Direction de la Recherche et de l’Innovation 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pied de page 2"/>
          <p:cNvSpPr txBox="1">
            <a:spLocks/>
          </p:cNvSpPr>
          <p:nvPr userDrawn="1"/>
        </p:nvSpPr>
        <p:spPr bwMode="gray">
          <a:xfrm>
            <a:off x="350196" y="4793227"/>
            <a:ext cx="5923608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90000"/>
            <a:ext cx="2637266" cy="19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Direction de l’Enseignement Supérieur et de l’Insertion Professionnelle</a:t>
            </a:r>
          </a:p>
          <a:p>
            <a:r>
              <a:rPr lang="fr-FR" dirty="0"/>
              <a:t>Direction de la Recherche et de l’Innovation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Direction de l’Enseignement Supérieur et de l’Insertion Professionnelle</a:t>
            </a:r>
          </a:p>
          <a:p>
            <a:r>
              <a:rPr lang="fr-FR" dirty="0"/>
              <a:t>Direction de la Recherche et de l’Innovation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Direction de l’Enseignement Supérieur et de l’Insertion Professionnelle</a:t>
            </a:r>
          </a:p>
          <a:p>
            <a:r>
              <a:rPr lang="fr-FR" dirty="0"/>
              <a:t>Direction de la Recherche et de l’Innovation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Direction de l’Enseignement Supérieur et de l’Insertion Professionnelle</a:t>
            </a:r>
          </a:p>
          <a:p>
            <a:r>
              <a:rPr lang="fr-FR" dirty="0"/>
              <a:t>Direction de la Recherche et de l’Innovation 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24743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57175" lvl="0" indent="-19288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514350" lvl="1" indent="-178594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771525" lvl="2" indent="-178594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028700" lvl="3" indent="-178594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1285875" lvl="4" indent="-178594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1543050" lvl="5" indent="-178594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1800225" lvl="6" indent="-178594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2057400" lvl="7" indent="-178594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2314575" lvl="8" indent="-178594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67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A3402-736E-4895-B57D-671E8A88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405551-039F-450A-9CF3-08C03A1654FC}" type="slidenum">
              <a:rPr lang="fr-FR" smtClean="0">
                <a:solidFill>
                  <a:srgbClr val="37635F">
                    <a:tint val="75000"/>
                  </a:srgbClr>
                </a:solidFill>
              </a:rPr>
              <a:pPr defTabSz="685800"/>
              <a:t>‹N°›</a:t>
            </a:fld>
            <a:endParaRPr lang="fr-FR">
              <a:solidFill>
                <a:srgbClr val="37635F">
                  <a:tint val="75000"/>
                </a:srgb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BB7E3E-8A54-492B-8E4E-BE972867C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3" y="149593"/>
            <a:ext cx="2397447" cy="5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de l’Enseignement Supérieur et de l’Insertion Professionnelle</a:t>
            </a:r>
          </a:p>
          <a:p>
            <a:r>
              <a:rPr lang="fr-FR" dirty="0"/>
              <a:t>Direction de la Recherche et de l’Innovation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433999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568"/>
            <a:ext cx="1079632" cy="792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5" r:id="rId7"/>
    <p:sldLayoutId id="2147483824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C46C0-517E-48B2-8710-C7653DC5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19AFA1-C8E6-4B1C-A32B-87FC5EB12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0" y="4807148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17AB02-4E22-4831-837F-E9D47B6E20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98219"/>
            <a:ext cx="194072" cy="1940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5260950-2B57-4B1C-8D6C-5336D8C750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61" y="4798219"/>
            <a:ext cx="220373" cy="1940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CC4446-66D6-4159-A696-866FC88CC2F3}"/>
              </a:ext>
            </a:extLst>
          </p:cNvPr>
          <p:cNvSpPr/>
          <p:nvPr/>
        </p:nvSpPr>
        <p:spPr>
          <a:xfrm>
            <a:off x="7813408" y="4778088"/>
            <a:ext cx="1223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@RechercheDataGv</a:t>
            </a:r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27073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1650" b="0" i="1" u="none" strike="noStrike" kern="1200" baseline="300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u="sng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C46C0-517E-48B2-8710-C7653DC5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19AFA1-C8E6-4B1C-A32B-87FC5EB12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0" y="4807148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17AB02-4E22-4831-837F-E9D47B6E20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28" y="4798219"/>
            <a:ext cx="194072" cy="1940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5260950-2B57-4B1C-8D6C-5336D8C750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77" y="4798219"/>
            <a:ext cx="220373" cy="1940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CC4446-66D6-4159-A696-866FC88CC2F3}"/>
              </a:ext>
            </a:extLst>
          </p:cNvPr>
          <p:cNvSpPr/>
          <p:nvPr/>
        </p:nvSpPr>
        <p:spPr>
          <a:xfrm>
            <a:off x="7959724" y="4778088"/>
            <a:ext cx="1184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@RechercheDataGv</a:t>
            </a:r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81657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1650" b="0" i="1" u="none" strike="noStrike" kern="1200" baseline="300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u="sng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6" y="1267615"/>
            <a:ext cx="8046514" cy="115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7" y="2598603"/>
            <a:ext cx="7589313" cy="93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95213" y="4767263"/>
            <a:ext cx="11347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404040"/>
                </a:solidFill>
              </a:defRPr>
            </a:lvl1pPr>
          </a:lstStyle>
          <a:p>
            <a:fld id="{4C098446-3314-F64E-A24D-604395D5308F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4767263"/>
            <a:ext cx="4038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98886" y="4137313"/>
            <a:ext cx="6290733" cy="0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995214" y="3366810"/>
            <a:ext cx="1519767" cy="768349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698886" y="0"/>
            <a:ext cx="295" cy="4130965"/>
          </a:xfrm>
          <a:prstGeom prst="line">
            <a:avLst/>
          </a:prstGeom>
          <a:ln w="57150" cap="rnd" cmpd="sng">
            <a:solidFill>
              <a:srgbClr val="6800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8968" y="4609639"/>
            <a:ext cx="5178217" cy="5076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smtClean="0">
              <a:solidFill>
                <a:srgbClr val="1B8ED9"/>
              </a:solidFill>
            </a:endParaRPr>
          </a:p>
          <a:p>
            <a:pPr>
              <a:lnSpc>
                <a:spcPts val="990"/>
              </a:lnSpc>
            </a:pPr>
            <a:r>
              <a:rPr lang="fr-FR" b="1" smtClean="0">
                <a:solidFill>
                  <a:srgbClr val="680099"/>
                </a:solidFill>
              </a:rPr>
              <a:t>DGRI</a:t>
            </a:r>
            <a:r>
              <a:rPr lang="fr-FR" smtClean="0">
                <a:solidFill>
                  <a:srgbClr val="6686A2"/>
                </a:solidFill>
              </a:rPr>
              <a:t/>
            </a:r>
            <a:br>
              <a:rPr lang="fr-FR" smtClean="0">
                <a:solidFill>
                  <a:srgbClr val="6686A2"/>
                </a:solidFill>
              </a:rPr>
            </a:br>
            <a:r>
              <a:rPr lang="fr-F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pic>
        <p:nvPicPr>
          <p:cNvPr id="13" name="Image 12" descr="2017_MEN_SUP_hori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5" y="4641520"/>
            <a:ext cx="1779510" cy="3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8245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342900" rtl="0" eaLnBrk="1" latinLnBrk="0" hangingPunct="1">
        <a:spcBef>
          <a:spcPct val="0"/>
        </a:spcBef>
        <a:buNone/>
        <a:defRPr sz="4125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680099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C46C0-517E-48B2-8710-C7653DC5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19AFA1-C8E6-4B1C-A32B-87FC5EB12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0" y="4807148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17AB02-4E22-4831-837F-E9D47B6E20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28" y="4798219"/>
            <a:ext cx="194072" cy="1940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5260950-2B57-4B1C-8D6C-5336D8C750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77" y="4798219"/>
            <a:ext cx="220373" cy="1940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CC4446-66D6-4159-A696-866FC88CC2F3}"/>
              </a:ext>
            </a:extLst>
          </p:cNvPr>
          <p:cNvSpPr/>
          <p:nvPr/>
        </p:nvSpPr>
        <p:spPr>
          <a:xfrm>
            <a:off x="7959724" y="4778088"/>
            <a:ext cx="1184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@RechercheDataGv</a:t>
            </a:r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21196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1650" b="0" i="1" u="none" strike="noStrike" kern="1200" baseline="300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u="sng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MDAC_MESR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vrirlascience.fr/le-logiciel-de-recherche-un-pilier-de-la-recherche-scientifique-ouvert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vrirlascience.fr/la-collection-passeport-pour-la-science-ouverte-senrichit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vrirlascience.fr/publication-des-actes-des-journees-europeennes-de-la-science-ouvert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sec2022.eu/fr/appel-de-paris/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11" Type="http://schemas.openxmlformats.org/officeDocument/2006/relationships/image" Target="../media/image37.png"/><Relationship Id="rId5" Type="http://schemas.openxmlformats.org/officeDocument/2006/relationships/image" Target="../media/image7.png"/><Relationship Id="rId10" Type="http://schemas.openxmlformats.org/officeDocument/2006/relationships/hyperlink" Target="https://www.ouvrirlascience.fr/publication-du-rapport-dactivite-du-fonds-national-pour-la-science-ouverte/" TargetMode="External"/><Relationship Id="rId4" Type="http://schemas.openxmlformats.org/officeDocument/2006/relationships/hyperlink" Target="https://ouvrirlascience.fr/" TargetMode="External"/><Relationship Id="rId9" Type="http://schemas.openxmlformats.org/officeDocument/2006/relationships/hyperlink" Target="https://twitter.com/AMDAC_MES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ouvrirlascience.fr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uvrirlascience.fr/strategie-de-non-cession-des-droits-mode-demploi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ouvrirlascience.fr/le-fonds-national-pour-la-science-ouverte-lance-son-appel-a-projets-sur-la-publication-et-ledition-scientifiques-ouverte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recherche.data.gouv.fr/fr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95536" y="2571750"/>
            <a:ext cx="8424000" cy="2077200"/>
          </a:xfrm>
        </p:spPr>
        <p:txBody>
          <a:bodyPr/>
          <a:lstStyle/>
          <a:p>
            <a:pPr lvl="1"/>
            <a:r>
              <a:rPr lang="fr-FR" sz="2800" b="1" dirty="0" smtClean="0"/>
              <a:t>Actualités de la science ouverte</a:t>
            </a:r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  <a:p>
            <a:pPr lvl="1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3970029"/>
            <a:ext cx="72008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1400" b="1" dirty="0">
                <a:solidFill>
                  <a:srgbClr val="000000"/>
                </a:solidFill>
                <a:latin typeface="Arial"/>
              </a:rPr>
              <a:t>Isabelle Blanc</a:t>
            </a:r>
            <a:r>
              <a:rPr lang="fr-FR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fr-FR" sz="1050" dirty="0">
                <a:solidFill>
                  <a:srgbClr val="000000"/>
                </a:solidFill>
                <a:latin typeface="Arial"/>
              </a:rPr>
              <a:t>administratrice ministérielle des données, des algorithmes et des codes sources</a:t>
            </a:r>
          </a:p>
          <a:p>
            <a:pPr defTabSz="685800"/>
            <a:endParaRPr lang="fr-FR" sz="300" dirty="0">
              <a:solidFill>
                <a:srgbClr val="000000"/>
              </a:solidFill>
              <a:latin typeface="Arial"/>
            </a:endParaRPr>
          </a:p>
          <a:p>
            <a:pPr defTabSz="685800"/>
            <a:r>
              <a:rPr lang="fr-FR" sz="1050" dirty="0">
                <a:solidFill>
                  <a:srgbClr val="000000"/>
                </a:solidFill>
                <a:latin typeface="Arial"/>
              </a:rPr>
              <a:t>#</a:t>
            </a:r>
            <a:r>
              <a:rPr lang="fr-FR" sz="1050" dirty="0" err="1">
                <a:solidFill>
                  <a:srgbClr val="000000"/>
                </a:solidFill>
                <a:latin typeface="Arial"/>
              </a:rPr>
              <a:t>DonnéesCodesESR</a:t>
            </a:r>
            <a:r>
              <a:rPr lang="fr-FR" sz="1050" dirty="0">
                <a:solidFill>
                  <a:srgbClr val="000000"/>
                </a:solidFill>
                <a:latin typeface="Arial"/>
              </a:rPr>
              <a:t> #PNSO2                                                            </a:t>
            </a:r>
            <a:r>
              <a:rPr lang="fr-FR" sz="1050" dirty="0">
                <a:solidFill>
                  <a:srgbClr val="000000"/>
                </a:solidFill>
                <a:latin typeface="Arial"/>
                <a:hlinkClick r:id="rId3"/>
              </a:rPr>
              <a:t>@</a:t>
            </a:r>
            <a:r>
              <a:rPr lang="fr-FR" sz="1050" dirty="0" smtClean="0">
                <a:solidFill>
                  <a:srgbClr val="000000"/>
                </a:solidFill>
                <a:latin typeface="Arial"/>
                <a:hlinkClick r:id="rId3"/>
              </a:rPr>
              <a:t>AMDAC_MESR </a:t>
            </a:r>
            <a:endParaRPr lang="fr-FR" sz="10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263785"/>
            <a:ext cx="247269" cy="2023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EDC92F-1535-4A9E-9DC0-085391F61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4" y="3756677"/>
            <a:ext cx="1116880" cy="402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843556-CCF1-4D28-9AC6-520FE0AD5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72" y="4178891"/>
            <a:ext cx="1040095" cy="4700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89" y="843558"/>
            <a:ext cx="2483768" cy="5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524395" y="2065079"/>
            <a:ext cx="576081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500" b="1" dirty="0">
                <a:solidFill>
                  <a:srgbClr val="0CB695"/>
                </a:solidFill>
                <a:latin typeface="Marianne" panose="02000000000000000000" pitchFamily="50" charset="0"/>
              </a:rPr>
              <a:t>Une offre d’accompagnement</a:t>
            </a:r>
            <a:endParaRPr lang="fr-FR" sz="12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446088" lvl="1" indent="-268288" defTabSz="685800"/>
            <a:endParaRPr lang="fr-FR" sz="7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398463" lvl="1" indent="-220663" defTabSz="685800">
              <a:buFont typeface="Wingdings" panose="05000000000000000000" pitchFamily="2" charset="2"/>
              <a:buChar char="§"/>
            </a:pPr>
            <a:r>
              <a:rPr lang="fr-FR" sz="1350" dirty="0">
                <a:solidFill>
                  <a:srgbClr val="37635F"/>
                </a:solidFill>
                <a:latin typeface="Marianne" panose="02000000000000000000" pitchFamily="50" charset="0"/>
              </a:rPr>
              <a:t>Sensibiliser, former ou accompagner les équipes de recherche </a:t>
            </a:r>
            <a:r>
              <a:rPr lang="fr-FR" sz="1350" dirty="0">
                <a:solidFill>
                  <a:srgbClr val="37635F"/>
                </a:solidFill>
                <a:latin typeface="Marianne" panose="02000000000000000000" pitchFamily="50" charset="0"/>
              </a:rPr>
              <a:t>tout au long du cycle de vie des données</a:t>
            </a:r>
            <a:endParaRPr lang="fr-FR" sz="135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471488" lvl="1" indent="-128588" defTabSz="685800">
              <a:buFont typeface="Wingdings" panose="05000000000000000000" pitchFamily="2" charset="2"/>
              <a:buChar char="§"/>
            </a:pPr>
            <a:endParaRPr lang="fr-FR" sz="6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3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0" y="1041401"/>
            <a:ext cx="3888554" cy="4836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175" lvl="1" indent="-257175" defTabSz="685800"/>
            <a:r>
              <a:rPr lang="fr-FR" sz="3000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Objectifs </a:t>
            </a:r>
            <a:endParaRPr lang="fr-FR" sz="3000" b="1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524394" y="3219822"/>
            <a:ext cx="7889862" cy="147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500" b="1" dirty="0">
                <a:solidFill>
                  <a:srgbClr val="0CB695"/>
                </a:solidFill>
                <a:latin typeface="Marianne" panose="02000000000000000000" pitchFamily="50" charset="0"/>
              </a:rPr>
              <a:t>Une offre souveraine de dépôt, publication et de signalement des données </a:t>
            </a:r>
          </a:p>
          <a:p>
            <a:pPr marL="446175" lvl="1" indent="-257175" defTabSz="685800"/>
            <a:endParaRPr lang="fr-FR" sz="4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446175" lvl="1" indent="-257175" defTabSz="68580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fr-FR" sz="1350" dirty="0">
                <a:solidFill>
                  <a:srgbClr val="37635F"/>
                </a:solidFill>
                <a:latin typeface="Marianne" panose="02000000000000000000" pitchFamily="50" charset="0"/>
              </a:rPr>
              <a:t>Plateforme nationale </a:t>
            </a:r>
            <a:r>
              <a:rPr lang="fr-FR" sz="1350" u="sng" dirty="0">
                <a:solidFill>
                  <a:srgbClr val="37635F"/>
                </a:solidFill>
                <a:latin typeface="Marianne" panose="02000000000000000000" pitchFamily="50" charset="0"/>
              </a:rPr>
              <a:t>fédérée</a:t>
            </a:r>
            <a:r>
              <a:rPr lang="fr-FR" sz="1350" dirty="0">
                <a:solidFill>
                  <a:srgbClr val="37635F"/>
                </a:solidFill>
                <a:latin typeface="Marianne" panose="02000000000000000000" pitchFamily="50" charset="0"/>
              </a:rPr>
              <a:t> des données de la recherche</a:t>
            </a:r>
          </a:p>
          <a:p>
            <a:pPr marL="446175" lvl="1" indent="-257175" defTabSz="68580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fr-FR" sz="1350" dirty="0">
                <a:solidFill>
                  <a:srgbClr val="37635F"/>
                </a:solidFill>
                <a:latin typeface="Marianne" panose="02000000000000000000" pitchFamily="50" charset="0"/>
              </a:rPr>
              <a:t>Complémentaire </a:t>
            </a:r>
            <a:r>
              <a:rPr lang="fr-FR" sz="1350" dirty="0">
                <a:solidFill>
                  <a:srgbClr val="37635F"/>
                </a:solidFill>
                <a:latin typeface="Marianne" panose="02000000000000000000" pitchFamily="50" charset="0"/>
              </a:rPr>
              <a:t>des entrepôts </a:t>
            </a:r>
            <a:r>
              <a:rPr lang="fr-FR" sz="1350" dirty="0" smtClean="0">
                <a:solidFill>
                  <a:srgbClr val="37635F"/>
                </a:solidFill>
                <a:latin typeface="Marianne" panose="02000000000000000000" pitchFamily="50" charset="0"/>
              </a:rPr>
              <a:t>thématiques</a:t>
            </a:r>
          </a:p>
          <a:p>
            <a:pPr marL="446175" lvl="1" indent="-257175" defTabSz="68580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fr-FR" sz="1350" dirty="0" smtClean="0">
                <a:solidFill>
                  <a:srgbClr val="37635F"/>
                </a:solidFill>
                <a:latin typeface="Marianne" panose="02000000000000000000" pitchFamily="50" charset="0"/>
              </a:rPr>
              <a:t>Devenir une des infrastructures de recherche de la prochaine stratégie nationale</a:t>
            </a:r>
            <a:endParaRPr lang="fr-FR" sz="135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446175" lvl="1" indent="-257175" defTabSz="68580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fr-FR" sz="1350" dirty="0" smtClean="0">
                <a:solidFill>
                  <a:srgbClr val="37635F"/>
                </a:solidFill>
                <a:latin typeface="Marianne" panose="02000000000000000000" pitchFamily="50" charset="0"/>
              </a:rPr>
              <a:t>Devenir </a:t>
            </a:r>
            <a:r>
              <a:rPr lang="fr-FR" sz="1350" dirty="0">
                <a:solidFill>
                  <a:srgbClr val="37635F"/>
                </a:solidFill>
                <a:latin typeface="Marianne" panose="02000000000000000000" pitchFamily="50" charset="0"/>
              </a:rPr>
              <a:t>un </a:t>
            </a:r>
            <a:r>
              <a:rPr lang="fr-FR" sz="1350" dirty="0">
                <a:solidFill>
                  <a:srgbClr val="37635F"/>
                </a:solidFill>
                <a:latin typeface="Marianne" panose="02000000000000000000" pitchFamily="50" charset="0"/>
              </a:rPr>
              <a:t>des services de l’</a:t>
            </a:r>
            <a:r>
              <a:rPr lang="fr-FR" sz="1350" dirty="0" err="1">
                <a:solidFill>
                  <a:srgbClr val="37635F"/>
                </a:solidFill>
                <a:latin typeface="Marianne" panose="02000000000000000000" pitchFamily="50" charset="0"/>
              </a:rPr>
              <a:t>European</a:t>
            </a:r>
            <a:r>
              <a:rPr lang="fr-FR" sz="1350" dirty="0">
                <a:solidFill>
                  <a:srgbClr val="37635F"/>
                </a:solidFill>
                <a:latin typeface="Marianne" panose="02000000000000000000" pitchFamily="50" charset="0"/>
              </a:rPr>
              <a:t> open science </a:t>
            </a:r>
            <a:r>
              <a:rPr lang="fr-FR" sz="1350" dirty="0">
                <a:solidFill>
                  <a:srgbClr val="37635F"/>
                </a:solidFill>
                <a:latin typeface="Marianne" panose="02000000000000000000" pitchFamily="50" charset="0"/>
              </a:rPr>
              <a:t>cloud</a:t>
            </a:r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5492" y="-112193"/>
            <a:ext cx="2149225" cy="2251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051720" y="802470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175" lvl="1" indent="-257175" defTabSz="685800"/>
            <a:endParaRPr lang="fr-FR" sz="12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33350" lvl="1" defTabSz="685800"/>
            <a:r>
              <a:rPr lang="fr-FR" sz="1350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Ne pas laisser d’équipes de recherche sans solution</a:t>
            </a:r>
          </a:p>
          <a:p>
            <a:pPr marL="133350" lvl="1" defTabSz="685800"/>
            <a:r>
              <a:rPr lang="fr-FR" sz="1350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pour ouvrir ou partager ses données</a:t>
            </a:r>
          </a:p>
          <a:p>
            <a:pPr marL="133350" lvl="1" defTabSz="685800"/>
            <a:endParaRPr lang="fr-FR" sz="1100" b="1" dirty="0" smtClean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33350" lvl="1" defTabSz="685800"/>
            <a:r>
              <a:rPr lang="fr-FR" sz="1350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Mutualiser les efforts</a:t>
            </a:r>
            <a:endParaRPr lang="fr-FR" sz="135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471488" lvl="1" indent="-128588" defTabSz="685800">
              <a:buFont typeface="Wingdings" panose="05000000000000000000" pitchFamily="2" charset="2"/>
              <a:buChar char="§"/>
            </a:pPr>
            <a:endParaRPr lang="fr-FR" sz="600" b="1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195736" y="892490"/>
            <a:ext cx="0" cy="1010433"/>
          </a:xfrm>
          <a:prstGeom prst="line">
            <a:avLst/>
          </a:prstGeom>
          <a:ln w="57150">
            <a:solidFill>
              <a:srgbClr val="376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4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36E7989-441E-4C18-A030-FD19FEA857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40" y="1496683"/>
            <a:ext cx="4291304" cy="3476188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48748" y="844981"/>
            <a:ext cx="6563096" cy="578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r-FR" sz="1800" b="1" i="0" baseline="0" dirty="0">
                <a:solidFill>
                  <a:srgbClr val="37635F"/>
                </a:solidFill>
                <a:latin typeface="Marianne" panose="02000000000000000000" pitchFamily="50" charset="0"/>
              </a:rPr>
              <a:t>Un écosystème au service du partage </a:t>
            </a:r>
          </a:p>
          <a:p>
            <a:pPr defTabSz="685800"/>
            <a:r>
              <a:rPr lang="fr-FR" sz="1800" b="1" i="0" baseline="0" dirty="0">
                <a:solidFill>
                  <a:srgbClr val="37635F"/>
                </a:solidFill>
                <a:latin typeface="Marianne" panose="02000000000000000000" pitchFamily="50" charset="0"/>
              </a:rPr>
              <a:t>et de l’ouverture des données de recherche</a:t>
            </a:r>
            <a:endParaRPr lang="fr-FR" sz="1800" i="0" baseline="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192" y="1643576"/>
            <a:ext cx="26598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fr-FR" sz="1600" b="1" cap="small" dirty="0" smtClean="0">
                <a:solidFill>
                  <a:srgbClr val="009081"/>
                </a:solidFill>
                <a:latin typeface="Calibri" panose="020F0502020204030204"/>
              </a:rPr>
              <a:t>13 + </a:t>
            </a:r>
            <a:r>
              <a:rPr lang="fr-FR" sz="1350" b="1" cap="small" dirty="0" smtClean="0">
                <a:solidFill>
                  <a:srgbClr val="009081"/>
                </a:solidFill>
                <a:latin typeface="Calibri" panose="020F0502020204030204"/>
              </a:rPr>
              <a:t>Ateliers </a:t>
            </a:r>
            <a:r>
              <a:rPr lang="fr-FR" sz="1350" b="1" cap="small" dirty="0">
                <a:solidFill>
                  <a:srgbClr val="009081"/>
                </a:solidFill>
                <a:latin typeface="Calibri" panose="020F0502020204030204"/>
              </a:rPr>
              <a:t>de la donnée</a:t>
            </a:r>
          </a:p>
          <a:p>
            <a:pPr algn="r" defTabSz="685800"/>
            <a:r>
              <a:rPr lang="fr-FR" sz="1200" i="1" dirty="0">
                <a:solidFill>
                  <a:srgbClr val="37635F"/>
                </a:solidFill>
                <a:latin typeface="Calibri" panose="020F0502020204030204"/>
              </a:rPr>
              <a:t>Expertise généraliste en proximité des équipes de recherche pour toute question relative à la donnée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7008" y="1828242"/>
            <a:ext cx="2845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600" b="1" cap="small" dirty="0" smtClean="0">
                <a:solidFill>
                  <a:srgbClr val="009081"/>
                </a:solidFill>
                <a:latin typeface="Calibri" panose="020F0502020204030204"/>
              </a:rPr>
              <a:t>6 +</a:t>
            </a:r>
            <a:r>
              <a:rPr lang="fr-FR" sz="1350" b="1" cap="small" dirty="0" smtClean="0">
                <a:solidFill>
                  <a:srgbClr val="009081"/>
                </a:solidFill>
                <a:latin typeface="Calibri" panose="020F0502020204030204"/>
              </a:rPr>
              <a:t> Centres </a:t>
            </a:r>
            <a:r>
              <a:rPr lang="fr-FR" sz="1350" b="1" cap="small" dirty="0">
                <a:solidFill>
                  <a:srgbClr val="009081"/>
                </a:solidFill>
                <a:latin typeface="Calibri" panose="020F0502020204030204"/>
              </a:rPr>
              <a:t>de référence thématiques</a:t>
            </a:r>
          </a:p>
          <a:p>
            <a:pPr defTabSz="685800"/>
            <a:r>
              <a:rPr lang="fr-FR" sz="1200" i="1" dirty="0">
                <a:solidFill>
                  <a:srgbClr val="37635F"/>
                </a:solidFill>
                <a:latin typeface="Calibri" panose="020F0502020204030204"/>
              </a:rPr>
              <a:t>Expertise par domaine scientifique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9427" y="3003943"/>
            <a:ext cx="2294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b="1" cap="small" dirty="0" smtClean="0">
                <a:solidFill>
                  <a:srgbClr val="009081"/>
                </a:solidFill>
                <a:latin typeface="Calibri" panose="020F0502020204030204"/>
              </a:rPr>
              <a:t>4 </a:t>
            </a:r>
            <a:r>
              <a:rPr lang="fr-FR" sz="1350" b="1" cap="small" dirty="0" smtClean="0">
                <a:solidFill>
                  <a:srgbClr val="009081"/>
                </a:solidFill>
                <a:latin typeface="Calibri" panose="020F0502020204030204"/>
              </a:rPr>
              <a:t>Centres </a:t>
            </a:r>
            <a:r>
              <a:rPr lang="fr-FR" sz="1350" b="1" cap="small" dirty="0">
                <a:solidFill>
                  <a:srgbClr val="009081"/>
                </a:solidFill>
                <a:latin typeface="Calibri" panose="020F0502020204030204"/>
              </a:rPr>
              <a:t>de ressources </a:t>
            </a:r>
          </a:p>
          <a:p>
            <a:pPr defTabSz="685800"/>
            <a:r>
              <a:rPr lang="fr-FR" sz="1200" i="1" dirty="0">
                <a:solidFill>
                  <a:srgbClr val="37635F"/>
                </a:solidFill>
                <a:latin typeface="Calibri" panose="020F0502020204030204"/>
              </a:rPr>
              <a:t>Pour soutenir les ateliers et capitaliser leurs pratiques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2120" y="4122987"/>
            <a:ext cx="2659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b="1" cap="small" dirty="0" smtClean="0">
                <a:solidFill>
                  <a:srgbClr val="009081"/>
                </a:solidFill>
                <a:latin typeface="Calibri" panose="020F0502020204030204"/>
              </a:rPr>
              <a:t>1 </a:t>
            </a:r>
            <a:r>
              <a:rPr lang="fr-FR" sz="1350" b="1" cap="small" dirty="0" smtClean="0">
                <a:solidFill>
                  <a:srgbClr val="009081"/>
                </a:solidFill>
                <a:latin typeface="Calibri" panose="020F0502020204030204"/>
              </a:rPr>
              <a:t>Catalogue </a:t>
            </a:r>
            <a:r>
              <a:rPr lang="fr-FR" sz="1350" b="1" cap="small" dirty="0">
                <a:solidFill>
                  <a:srgbClr val="009081"/>
                </a:solidFill>
                <a:latin typeface="Calibri" panose="020F0502020204030204"/>
              </a:rPr>
              <a:t>des données</a:t>
            </a:r>
          </a:p>
          <a:p>
            <a:pPr defTabSz="685800"/>
            <a:r>
              <a:rPr lang="fr-FR" sz="1200" i="1" dirty="0">
                <a:solidFill>
                  <a:srgbClr val="37635F"/>
                </a:solidFill>
                <a:latin typeface="Calibri" panose="020F0502020204030204"/>
              </a:rPr>
              <a:t>Repérer et moissonner les données </a:t>
            </a:r>
          </a:p>
          <a:p>
            <a:pPr defTabSz="685800"/>
            <a:r>
              <a:rPr lang="fr-FR" sz="1200" i="1" dirty="0">
                <a:solidFill>
                  <a:srgbClr val="37635F"/>
                </a:solidFill>
                <a:latin typeface="Calibri" panose="020F0502020204030204"/>
              </a:rPr>
              <a:t>des entrepôts externes </a:t>
            </a:r>
          </a:p>
          <a:p>
            <a:pPr defTabSz="685800"/>
            <a:r>
              <a:rPr lang="fr-FR" sz="1200" i="1" dirty="0">
                <a:solidFill>
                  <a:srgbClr val="37635F"/>
                </a:solidFill>
                <a:latin typeface="Calibri" panose="020F0502020204030204"/>
              </a:rPr>
              <a:t>de confiance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-314511" y="3650274"/>
            <a:ext cx="2659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fr-FR" sz="2000" b="1" cap="small" dirty="0">
                <a:solidFill>
                  <a:srgbClr val="009081"/>
                </a:solidFill>
              </a:rPr>
              <a:t>1</a:t>
            </a:r>
            <a:r>
              <a:rPr lang="fr-FR" sz="1400" b="1" cap="small" dirty="0">
                <a:solidFill>
                  <a:srgbClr val="009081"/>
                </a:solidFill>
              </a:rPr>
              <a:t> </a:t>
            </a:r>
            <a:r>
              <a:rPr lang="fr-FR" sz="1350" b="1" cap="small" dirty="0" smtClean="0">
                <a:solidFill>
                  <a:srgbClr val="009081"/>
                </a:solidFill>
                <a:latin typeface="Calibri" panose="020F0502020204030204"/>
              </a:rPr>
              <a:t>Entrepôt </a:t>
            </a:r>
            <a:r>
              <a:rPr lang="fr-FR" sz="1350" b="1" cap="small" dirty="0">
                <a:solidFill>
                  <a:srgbClr val="009081"/>
                </a:solidFill>
                <a:latin typeface="Calibri" panose="020F0502020204030204"/>
              </a:rPr>
              <a:t>de données</a:t>
            </a:r>
          </a:p>
          <a:p>
            <a:pPr algn="r" defTabSz="685800"/>
            <a:r>
              <a:rPr lang="fr-FR" sz="1200" i="1" dirty="0">
                <a:solidFill>
                  <a:srgbClr val="37635F"/>
                </a:solidFill>
                <a:latin typeface="Calibri" panose="020F0502020204030204"/>
              </a:rPr>
              <a:t>Offre mutualisée pour tous les établissements pour le dépôt et la publication des données</a:t>
            </a:r>
          </a:p>
        </p:txBody>
      </p:sp>
    </p:spTree>
    <p:extLst>
      <p:ext uri="{BB962C8B-B14F-4D97-AF65-F5344CB8AC3E}">
        <p14:creationId xmlns:p14="http://schemas.microsoft.com/office/powerpoint/2010/main" val="23305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611560" y="1238889"/>
            <a:ext cx="2304256" cy="2484989"/>
            <a:chOff x="611560" y="1238889"/>
            <a:chExt cx="2304256" cy="2484989"/>
          </a:xfrm>
        </p:grpSpPr>
        <p:sp>
          <p:nvSpPr>
            <p:cNvPr id="8" name="Ellipse 7"/>
            <p:cNvSpPr/>
            <p:nvPr/>
          </p:nvSpPr>
          <p:spPr>
            <a:xfrm>
              <a:off x="611560" y="1477280"/>
              <a:ext cx="2304256" cy="224659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 smtClean="0">
                  <a:solidFill>
                    <a:srgbClr val="002060"/>
                  </a:solidFill>
                </a:rPr>
                <a:t>Valoriser et soutenir la diffusion sous licence libre des codes sources </a:t>
              </a:r>
              <a:r>
                <a:rPr lang="fr-FR" sz="1200" dirty="0" smtClean="0">
                  <a:solidFill>
                    <a:srgbClr val="002060"/>
                  </a:solidFill>
                </a:rPr>
                <a:t>issus de recherches financées sur fonds publics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555665" y="1238889"/>
              <a:ext cx="416046" cy="405636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7</a:t>
              </a:r>
              <a:endParaRPr lang="fr-FR" b="1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283856" y="1203599"/>
            <a:ext cx="2296256" cy="2520279"/>
            <a:chOff x="3283856" y="1203599"/>
            <a:chExt cx="2296256" cy="2520279"/>
          </a:xfrm>
        </p:grpSpPr>
        <p:sp>
          <p:nvSpPr>
            <p:cNvPr id="11" name="Ellipse 10"/>
            <p:cNvSpPr/>
            <p:nvPr/>
          </p:nvSpPr>
          <p:spPr>
            <a:xfrm>
              <a:off x="3283856" y="1477280"/>
              <a:ext cx="2296256" cy="224659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 smtClean="0">
                  <a:solidFill>
                    <a:srgbClr val="002060"/>
                  </a:solidFill>
                </a:rPr>
                <a:t>Mettre en valeur la production des codes sources </a:t>
              </a:r>
              <a:r>
                <a:rPr lang="fr-FR" sz="1200" dirty="0" smtClean="0">
                  <a:solidFill>
                    <a:srgbClr val="002060"/>
                  </a:solidFill>
                </a:rPr>
                <a:t>de l’enseignement supérieur, de la recherche et de l’innovation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219960" y="1203599"/>
              <a:ext cx="432048" cy="440926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8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012160" y="1203599"/>
            <a:ext cx="2304256" cy="2520279"/>
            <a:chOff x="6012160" y="1203599"/>
            <a:chExt cx="2304256" cy="2520279"/>
          </a:xfrm>
        </p:grpSpPr>
        <p:sp>
          <p:nvSpPr>
            <p:cNvPr id="13" name="Ellipse 12"/>
            <p:cNvSpPr/>
            <p:nvPr/>
          </p:nvSpPr>
          <p:spPr>
            <a:xfrm>
              <a:off x="6012160" y="1477280"/>
              <a:ext cx="2304256" cy="224659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dirty="0" smtClean="0">
                  <a:solidFill>
                    <a:srgbClr val="002060"/>
                  </a:solidFill>
                </a:rPr>
                <a:t>Définir et promouvoir une </a:t>
              </a:r>
              <a:r>
                <a:rPr lang="fr-FR" sz="1200" b="1" dirty="0" smtClean="0">
                  <a:solidFill>
                    <a:srgbClr val="002060"/>
                  </a:solidFill>
                </a:rPr>
                <a:t>politique en matière de logiciels libres</a:t>
              </a:r>
              <a:endParaRPr lang="fr-FR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6964266" y="1203599"/>
              <a:ext cx="416046" cy="405636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9</a:t>
              </a:r>
              <a:endParaRPr lang="fr-FR" b="1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5501" y="3952503"/>
            <a:ext cx="2960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«</a:t>
            </a:r>
            <a:r>
              <a:rPr lang="fr-FR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 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L’ouverture des codes sources des logiciels est un enjeu majeur de </a:t>
            </a:r>
            <a:r>
              <a:rPr lang="fr-FR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reproductibilité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des résultats scientifiques »</a:t>
            </a:r>
            <a:endParaRPr lang="fr-FR" sz="12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14750" y="3997559"/>
            <a:ext cx="253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« La diffusion des productions logicielles </a:t>
            </a:r>
            <a:r>
              <a:rPr lang="fr-FR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sous licence libre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sera privilégiée »</a:t>
            </a:r>
            <a:endParaRPr lang="fr-FR" sz="12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7624" y="123478"/>
            <a:ext cx="7194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O</a:t>
            </a:r>
            <a:r>
              <a:rPr lang="fr-FR" sz="2000" b="1" dirty="0" smtClean="0">
                <a:solidFill>
                  <a:srgbClr val="002060"/>
                </a:solidFill>
              </a:rPr>
              <a:t>uvrir et promouvoir les codes sources produits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par la recherche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59832" y="3939902"/>
            <a:ext cx="293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Reconnaître </a:t>
            </a:r>
            <a:r>
              <a:rPr lang="fr-FR" sz="1200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les codes sources comme une contribution à la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recherche - Construire </a:t>
            </a:r>
            <a:r>
              <a:rPr lang="fr-FR" sz="1200" b="1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un écosystème </a:t>
            </a:r>
            <a:r>
              <a:rPr lang="fr-FR" sz="1200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reliant codes, données et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publications</a:t>
            </a:r>
            <a:endParaRPr lang="fr-FR" sz="12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020551" y="3560200"/>
            <a:ext cx="3672408" cy="811427"/>
          </a:xfrm>
          <a:solidFill>
            <a:srgbClr val="F4F4F6"/>
          </a:solidFill>
        </p:spPr>
        <p:txBody>
          <a:bodyPr/>
          <a:lstStyle/>
          <a:p>
            <a:pPr marL="108000"/>
            <a:endParaRPr lang="fr-FR" sz="1200" b="1" dirty="0" smtClean="0">
              <a:solidFill>
                <a:srgbClr val="16578A"/>
              </a:solidFill>
            </a:endParaRPr>
          </a:p>
          <a:p>
            <a:pPr marL="712788" defTabSz="357188"/>
            <a:r>
              <a:rPr lang="fr-FR" sz="1200" b="1" dirty="0" smtClean="0"/>
              <a:t>	</a:t>
            </a:r>
            <a:r>
              <a:rPr lang="fr-FR" sz="1200" b="1" dirty="0" smtClean="0"/>
              <a:t>Construire </a:t>
            </a:r>
            <a:r>
              <a:rPr lang="fr-FR" sz="1200" b="1" dirty="0"/>
              <a:t>et maintenir un catalogue national des logiciels de recherche</a:t>
            </a:r>
            <a:endParaRPr lang="fr-FR" sz="1200" b="1" kern="0" dirty="0" smtClean="0"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135672"/>
            <a:ext cx="7194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Le logiciel de recherche, 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un </a:t>
            </a:r>
            <a:r>
              <a:rPr lang="fr-FR" sz="2000" b="1" dirty="0">
                <a:solidFill>
                  <a:srgbClr val="002060"/>
                </a:solidFill>
              </a:rPr>
              <a:t>pilier de la recherche scientifique ouverte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4048" y="2787774"/>
            <a:ext cx="4086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hlinkClick r:id="rId3"/>
              </a:rPr>
              <a:t>https://www.ouvrirlascience.fr/le-logiciel-de-recherche-un-pilier-de-la-recherche-scientifique-ouverte</a:t>
            </a:r>
            <a:r>
              <a:rPr lang="fr-FR" sz="900" dirty="0" smtClean="0">
                <a:hlinkClick r:id="rId3"/>
              </a:rPr>
              <a:t>/</a:t>
            </a:r>
            <a:endParaRPr lang="fr-FR" sz="900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551" y="3682919"/>
            <a:ext cx="651321" cy="6162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8354" y="1897684"/>
            <a:ext cx="4121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  <a:latin typeface="Noto Sans"/>
              </a:rPr>
              <a:t>Définition </a:t>
            </a:r>
          </a:p>
          <a:p>
            <a:r>
              <a:rPr lang="fr-FR" sz="1600" b="1" dirty="0" smtClean="0">
                <a:solidFill>
                  <a:srgbClr val="000000"/>
                </a:solidFill>
                <a:latin typeface="Noto Sans"/>
              </a:rPr>
              <a:t>du logiciel de recherche</a:t>
            </a:r>
            <a:endParaRPr lang="fr-FR" sz="1600" b="1" dirty="0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386" y="1814288"/>
            <a:ext cx="899631" cy="81357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5" y="1131591"/>
            <a:ext cx="1368152" cy="13681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520" y="2005405"/>
            <a:ext cx="399340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Noto Sans"/>
              </a:rPr>
              <a:t>Collège </a:t>
            </a:r>
            <a:r>
              <a:rPr lang="fr-FR" b="1" dirty="0">
                <a:solidFill>
                  <a:srgbClr val="000000"/>
                </a:solidFill>
                <a:latin typeface="Noto Sans"/>
              </a:rPr>
              <a:t>Codes sources et </a:t>
            </a:r>
            <a:r>
              <a:rPr lang="fr-FR" b="1" dirty="0" smtClean="0">
                <a:solidFill>
                  <a:srgbClr val="000000"/>
                </a:solidFill>
                <a:latin typeface="Noto Sans"/>
              </a:rPr>
              <a:t>logiciels</a:t>
            </a:r>
          </a:p>
          <a:p>
            <a:endParaRPr lang="fr-FR" b="1" dirty="0">
              <a:solidFill>
                <a:srgbClr val="000000"/>
              </a:solidFill>
              <a:latin typeface="Noto Sans"/>
            </a:endParaRPr>
          </a:p>
          <a:p>
            <a:endParaRPr lang="fr-FR" b="1" dirty="0" smtClean="0">
              <a:solidFill>
                <a:srgbClr val="000000"/>
              </a:solidFill>
              <a:latin typeface="Noto Sans"/>
            </a:endParaRPr>
          </a:p>
          <a:p>
            <a:r>
              <a:rPr lang="fr-FR" sz="1600" dirty="0" smtClean="0">
                <a:solidFill>
                  <a:srgbClr val="000000"/>
                </a:solidFill>
                <a:latin typeface="Noto Sans"/>
              </a:rPr>
              <a:t>Un collège au travail </a:t>
            </a:r>
          </a:p>
          <a:p>
            <a:r>
              <a:rPr lang="fr-FR" sz="1600" dirty="0" smtClean="0">
                <a:solidFill>
                  <a:srgbClr val="000000"/>
                </a:solidFill>
                <a:latin typeface="Noto Sans"/>
              </a:rPr>
              <a:t>Une feuille de route</a:t>
            </a:r>
          </a:p>
          <a:p>
            <a:r>
              <a:rPr lang="fr-FR" sz="1600" dirty="0" smtClean="0">
                <a:solidFill>
                  <a:srgbClr val="000000"/>
                </a:solidFill>
                <a:latin typeface="Noto Sans"/>
              </a:rPr>
              <a:t>Des premiers livrables</a:t>
            </a:r>
            <a:endParaRPr lang="fr-FR" sz="1600" dirty="0">
              <a:solidFill>
                <a:srgbClr val="00000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5984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/>
      <p:bldP spid="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611560" y="1203598"/>
            <a:ext cx="2536280" cy="2785184"/>
            <a:chOff x="611560" y="1203598"/>
            <a:chExt cx="2536280" cy="2785184"/>
          </a:xfrm>
        </p:grpSpPr>
        <p:sp>
          <p:nvSpPr>
            <p:cNvPr id="8" name="Ellipse 7"/>
            <p:cNvSpPr/>
            <p:nvPr/>
          </p:nvSpPr>
          <p:spPr>
            <a:xfrm>
              <a:off x="611560" y="1477280"/>
              <a:ext cx="2536280" cy="2511502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 smtClean="0">
                  <a:solidFill>
                    <a:srgbClr val="002060"/>
                  </a:solidFill>
                </a:rPr>
                <a:t>Développer et valoriser les compétences de la science ouverte </a:t>
              </a:r>
              <a:r>
                <a:rPr lang="fr-FR" sz="1200" dirty="0" smtClean="0">
                  <a:solidFill>
                    <a:srgbClr val="002060"/>
                  </a:solidFill>
                </a:rPr>
                <a:t>tout au long du parcours des étudiants et des personnels de la recherche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559664" y="1203598"/>
              <a:ext cx="640072" cy="612782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10</a:t>
              </a:r>
              <a:endParaRPr lang="fr-FR" sz="1600" b="1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067944" y="4299942"/>
            <a:ext cx="464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«</a:t>
            </a:r>
            <a:r>
              <a:rPr lang="fr-FR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 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Inscrire les pratiques de science ouverte dans la durée nécessite de </a:t>
            </a:r>
            <a:r>
              <a:rPr lang="fr-FR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faire évoluer le système d’évaluation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 »</a:t>
            </a:r>
            <a:endParaRPr lang="fr-FR" sz="12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83856" y="1203598"/>
            <a:ext cx="2592288" cy="2785184"/>
            <a:chOff x="3283856" y="1203598"/>
            <a:chExt cx="2592288" cy="2785184"/>
          </a:xfrm>
        </p:grpSpPr>
        <p:sp>
          <p:nvSpPr>
            <p:cNvPr id="11" name="Ellipse 10"/>
            <p:cNvSpPr/>
            <p:nvPr/>
          </p:nvSpPr>
          <p:spPr>
            <a:xfrm>
              <a:off x="3283856" y="1477279"/>
              <a:ext cx="2592288" cy="2511503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 smtClean="0">
                  <a:solidFill>
                    <a:srgbClr val="002060"/>
                  </a:solidFill>
                </a:rPr>
                <a:t>Valoriser la science ouverte et la diversité des productions scientifiques dans l’évaluation </a:t>
              </a:r>
              <a:r>
                <a:rPr lang="fr-FR" sz="1200" dirty="0" smtClean="0">
                  <a:solidFill>
                    <a:srgbClr val="002060"/>
                  </a:solidFill>
                </a:rPr>
                <a:t>des chercheurs et enseignants-chercheurs, des projets et des établissements de recherche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4256909" y="1203598"/>
              <a:ext cx="640072" cy="612782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11</a:t>
              </a:r>
              <a:endParaRPr lang="fr-FR" sz="1600" b="1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012160" y="1203598"/>
            <a:ext cx="2592288" cy="2785184"/>
            <a:chOff x="6012160" y="1203598"/>
            <a:chExt cx="2592288" cy="2785184"/>
          </a:xfrm>
        </p:grpSpPr>
        <p:sp>
          <p:nvSpPr>
            <p:cNvPr id="13" name="Ellipse 12"/>
            <p:cNvSpPr/>
            <p:nvPr/>
          </p:nvSpPr>
          <p:spPr>
            <a:xfrm>
              <a:off x="6012160" y="1477280"/>
              <a:ext cx="2592288" cy="2511502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 smtClean="0">
                  <a:solidFill>
                    <a:srgbClr val="002060"/>
                  </a:solidFill>
                </a:rPr>
                <a:t>Tripler le budget de la science ouverte </a:t>
              </a:r>
              <a:r>
                <a:rPr lang="fr-FR" sz="1200" dirty="0" smtClean="0">
                  <a:solidFill>
                    <a:srgbClr val="002060"/>
                  </a:solidFill>
                </a:rPr>
                <a:t>en s’appuyant sur le Fonds national pour la science ouverte et le Programme d’investissements d’avenir</a:t>
              </a:r>
              <a:endParaRPr lang="fr-FR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6988268" y="1203598"/>
              <a:ext cx="640072" cy="612782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/>
                <a:t>12</a:t>
              </a:r>
              <a:endParaRPr lang="fr-FR" sz="1600" b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87624" y="135672"/>
            <a:ext cx="7194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</a:rPr>
              <a:t>ransformer les pratiques pour faire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de la science ouverte le principe par défaut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6146" y="4270325"/>
            <a:ext cx="370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050" indent="0" algn="ctr">
              <a:buFont typeface="Courier New" panose="02070309020205020404" pitchFamily="49" charset="0"/>
              <a:buNone/>
            </a:pPr>
            <a:r>
              <a:rPr lang="fr-FR" sz="1200" kern="0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Développer et reconnaitre </a:t>
            </a:r>
            <a:r>
              <a:rPr lang="fr-FR" sz="1200" b="1" kern="0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les compétences et métiers de la science </a:t>
            </a:r>
            <a:r>
              <a:rPr lang="fr-FR" sz="1200" b="1" kern="0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ouverte</a:t>
            </a:r>
          </a:p>
        </p:txBody>
      </p:sp>
    </p:spTree>
    <p:extLst>
      <p:ext uri="{BB962C8B-B14F-4D97-AF65-F5344CB8AC3E}">
        <p14:creationId xmlns:p14="http://schemas.microsoft.com/office/powerpoint/2010/main" val="35411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4499992" y="1131590"/>
            <a:ext cx="4536504" cy="1882106"/>
          </a:xfrm>
          <a:solidFill>
            <a:srgbClr val="F4F4F6"/>
          </a:solidFill>
        </p:spPr>
        <p:txBody>
          <a:bodyPr/>
          <a:lstStyle/>
          <a:p>
            <a:pPr marL="108000" defTabSz="493713">
              <a:spcBef>
                <a:spcPts val="600"/>
              </a:spcBef>
              <a:spcAft>
                <a:spcPts val="0"/>
              </a:spcAft>
              <a:tabLst>
                <a:tab pos="808038" algn="l"/>
              </a:tabLst>
            </a:pPr>
            <a:r>
              <a:rPr lang="fr-FR" sz="200" b="1" dirty="0" smtClean="0"/>
              <a:t>	</a:t>
            </a:r>
          </a:p>
          <a:p>
            <a:pPr marL="177800" defTabSz="493713">
              <a:spcBef>
                <a:spcPts val="60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fr-FR" sz="1400" b="1" dirty="0" smtClean="0"/>
              <a:t>Prix science ouverte </a:t>
            </a:r>
            <a:endParaRPr lang="fr-FR" sz="1400" b="1" dirty="0" smtClean="0"/>
          </a:p>
          <a:p>
            <a:pPr marL="177800" defTabSz="493713">
              <a:spcBef>
                <a:spcPts val="60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fr-FR" sz="1400" b="1" dirty="0"/>
              <a:t>	</a:t>
            </a:r>
            <a:r>
              <a:rPr lang="fr-FR" sz="1200" dirty="0" smtClean="0"/>
              <a:t>du </a:t>
            </a:r>
            <a:r>
              <a:rPr lang="fr-FR" sz="1200" dirty="0" smtClean="0"/>
              <a:t>logiciel libre de </a:t>
            </a:r>
            <a:r>
              <a:rPr lang="fr-FR" sz="1200" dirty="0" smtClean="0"/>
              <a:t>recherche</a:t>
            </a:r>
          </a:p>
          <a:p>
            <a:pPr marL="177800" defTabSz="493713">
              <a:spcBef>
                <a:spcPts val="60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fr-FR" sz="1200" dirty="0"/>
              <a:t>	</a:t>
            </a:r>
            <a:r>
              <a:rPr lang="fr-FR" sz="1200" dirty="0" smtClean="0"/>
              <a:t>des </a:t>
            </a:r>
            <a:r>
              <a:rPr lang="fr-FR" sz="1200" dirty="0" smtClean="0"/>
              <a:t>données de la recherche</a:t>
            </a:r>
          </a:p>
          <a:p>
            <a:pPr marL="139050"/>
            <a:endParaRPr lang="fr-FR" sz="400" b="1" kern="0" dirty="0" smtClean="0">
              <a:cs typeface="Calibri" panose="020F0502020204030204" pitchFamily="34" charset="0"/>
            </a:endParaRPr>
          </a:p>
          <a:p>
            <a:pPr marL="108000">
              <a:tabLst>
                <a:tab pos="712788" algn="l"/>
              </a:tabLst>
            </a:pPr>
            <a:r>
              <a:rPr lang="fr-FR" sz="1200" dirty="0" smtClean="0"/>
              <a:t>1</a:t>
            </a:r>
            <a:r>
              <a:rPr lang="fr-FR" sz="1200" baseline="30000" dirty="0" smtClean="0"/>
              <a:t>ère</a:t>
            </a:r>
            <a:r>
              <a:rPr lang="fr-FR" sz="1200" dirty="0" smtClean="0"/>
              <a:t> édition en 2022 </a:t>
            </a:r>
            <a:br>
              <a:rPr lang="fr-FR" sz="1200" dirty="0" smtClean="0"/>
            </a:br>
            <a:r>
              <a:rPr lang="fr-FR" sz="1200" dirty="0" smtClean="0"/>
              <a:t>Remise des prix par la ministre le 8 juillet 2022</a:t>
            </a:r>
          </a:p>
          <a:p>
            <a:pPr marL="108000">
              <a:tabLst>
                <a:tab pos="712788" algn="l"/>
              </a:tabLst>
            </a:pPr>
            <a:r>
              <a:rPr lang="fr-FR" sz="1200" kern="0" dirty="0" smtClean="0">
                <a:cs typeface="Calibri" panose="020F0502020204030204" pitchFamily="34" charset="0"/>
              </a:rPr>
              <a:t>Fréquence annuelle </a:t>
            </a:r>
            <a:br>
              <a:rPr lang="fr-FR" sz="1200" kern="0" dirty="0" smtClean="0">
                <a:cs typeface="Calibri" panose="020F0502020204030204" pitchFamily="34" charset="0"/>
              </a:rPr>
            </a:br>
            <a:r>
              <a:rPr lang="fr-FR" sz="1200" kern="0" dirty="0" smtClean="0">
                <a:cs typeface="Calibri" panose="020F0502020204030204" pitchFamily="34" charset="0"/>
              </a:rPr>
              <a:t>Ouverture candidatures printemps 2023, lauréats automne 2023</a:t>
            </a:r>
            <a:endParaRPr lang="fr-FR" sz="1200" kern="0" dirty="0">
              <a:cs typeface="Calibri" panose="020F0502020204030204" pitchFamily="34" charset="0"/>
            </a:endParaRPr>
          </a:p>
          <a:p>
            <a:pPr marL="108000">
              <a:tabLst>
                <a:tab pos="712788" algn="l"/>
              </a:tabLst>
            </a:pPr>
            <a:endParaRPr lang="fr-FR" sz="1200" kern="0" dirty="0" smtClean="0"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179512" y="3339505"/>
            <a:ext cx="3960440" cy="1200329"/>
          </a:xfrm>
          <a:solidFill>
            <a:srgbClr val="F4F4F6"/>
          </a:solidFill>
        </p:spPr>
        <p:txBody>
          <a:bodyPr/>
          <a:lstStyle/>
          <a:p>
            <a:pPr marL="108000"/>
            <a:endParaRPr lang="fr-FR" sz="1200" b="1" dirty="0" smtClean="0">
              <a:solidFill>
                <a:srgbClr val="16578A"/>
              </a:solidFill>
            </a:endParaRPr>
          </a:p>
          <a:p>
            <a:pPr marL="108000" defTabSz="712788"/>
            <a:r>
              <a:rPr lang="fr-FR" sz="1200" b="1" dirty="0" smtClean="0"/>
              <a:t>	5 </a:t>
            </a:r>
            <a:r>
              <a:rPr lang="fr-FR" sz="1200" b="1" dirty="0"/>
              <a:t>capsules vidéos </a:t>
            </a:r>
            <a:r>
              <a:rPr lang="fr-FR" sz="1200" b="1" dirty="0" smtClean="0"/>
              <a:t>courtes (fin </a:t>
            </a:r>
            <a:r>
              <a:rPr lang="fr-FR" sz="1200" b="1" dirty="0"/>
              <a:t>2022</a:t>
            </a:r>
            <a:r>
              <a:rPr lang="fr-FR" sz="1200" b="1" dirty="0" smtClean="0"/>
              <a:t>)</a:t>
            </a:r>
          </a:p>
          <a:p>
            <a:pPr marL="139050"/>
            <a:endParaRPr lang="fr-FR" sz="400" b="1" kern="0" dirty="0" smtClean="0">
              <a:cs typeface="Calibri" panose="020F0502020204030204" pitchFamily="34" charset="0"/>
            </a:endParaRPr>
          </a:p>
          <a:p>
            <a:pPr marL="108000">
              <a:tabLst>
                <a:tab pos="712788" algn="l"/>
              </a:tabLst>
            </a:pPr>
            <a:r>
              <a:rPr lang="fr-FR" sz="1200" b="1" dirty="0" smtClean="0"/>
              <a:t>	Guide thématique </a:t>
            </a:r>
            <a:r>
              <a:rPr lang="fr-FR" sz="1200" b="1" kern="0" dirty="0" smtClean="0">
                <a:cs typeface="Calibri" panose="020F0502020204030204" pitchFamily="34" charset="0"/>
              </a:rPr>
              <a:t>dédié aux données (2023)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2709" y="3339505"/>
            <a:ext cx="3566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Développer la 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</a:t>
            </a:r>
            <a:r>
              <a:rPr lang="fr-FR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literacy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en proposant des offres de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formations diplômantes </a:t>
            </a:r>
            <a:endParaRPr lang="fr-F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science et ingénierie des </a:t>
            </a:r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données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135672"/>
            <a:ext cx="7194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Transformer et reconnaître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les pratiques de science ouverte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07837"/>
            <a:ext cx="3810000" cy="2019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098" y="2887268"/>
            <a:ext cx="40868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hlinkClick r:id="rId3"/>
              </a:rPr>
              <a:t>https://www.ouvrirlascience.fr/la-collection-passeport-pour-la-science-ouverte-senrichit</a:t>
            </a:r>
            <a:r>
              <a:rPr lang="fr-FR" sz="900" dirty="0" smtClean="0">
                <a:hlinkClick r:id="rId3"/>
              </a:rPr>
              <a:t>/</a:t>
            </a:r>
            <a:endParaRPr lang="fr-FR" sz="900" dirty="0" smtClean="0"/>
          </a:p>
          <a:p>
            <a:endParaRPr lang="fr-FR" sz="9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539226"/>
            <a:ext cx="651321" cy="6162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376" y="1231282"/>
            <a:ext cx="827623" cy="9246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097" y="3244839"/>
            <a:ext cx="864104" cy="836408"/>
          </a:xfrm>
          <a:prstGeom prst="rect">
            <a:avLst/>
          </a:prstGeom>
        </p:spPr>
      </p:pic>
      <p:sp>
        <p:nvSpPr>
          <p:cNvPr id="16" name="object 55"/>
          <p:cNvSpPr/>
          <p:nvPr/>
        </p:nvSpPr>
        <p:spPr>
          <a:xfrm rot="10800000" flipH="1">
            <a:off x="6377998" y="3727229"/>
            <a:ext cx="2570820" cy="816600"/>
          </a:xfrm>
          <a:custGeom>
            <a:avLst/>
            <a:gdLst/>
            <a:ahLst/>
            <a:cxnLst/>
            <a:rect l="l" t="t" r="r" b="b"/>
            <a:pathLst>
              <a:path w="5114925" h="2016125">
                <a:moveTo>
                  <a:pt x="5114544" y="0"/>
                </a:moveTo>
                <a:lnTo>
                  <a:pt x="5114544" y="2015998"/>
                </a:lnTo>
              </a:path>
              <a:path w="5114925" h="2016125">
                <a:moveTo>
                  <a:pt x="5112004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ZoneTexte 16"/>
          <p:cNvSpPr txBox="1"/>
          <p:nvPr/>
        </p:nvSpPr>
        <p:spPr>
          <a:xfrm>
            <a:off x="4529035" y="4081247"/>
            <a:ext cx="4326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Accompagner 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l’évolution des compétences et des carrières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personnels de la </a:t>
            </a: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recherche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fr-FR" sz="1200" dirty="0">
              <a:solidFill>
                <a:srgbClr val="16578A"/>
              </a:solidFill>
            </a:endParaRPr>
          </a:p>
          <a:p>
            <a:pPr lvl="0"/>
            <a:endParaRPr lang="fr-FR" sz="1200" dirty="0">
              <a:solidFill>
                <a:srgbClr val="1657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2" grpId="0" uiExpand="1" build="p" animBg="1"/>
      <p:bldP spid="5" grpId="0"/>
      <p:bldP spid="7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187624" y="251076"/>
            <a:ext cx="7194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Evaluation de la recherche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5818" y="2298705"/>
            <a:ext cx="4086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hlinkClick r:id="rId3"/>
              </a:rPr>
              <a:t>https://www.ouvrirlascience.fr/publication-des-actes-des-journees-europeennes-de-la-science-ouverte</a:t>
            </a:r>
            <a:r>
              <a:rPr lang="fr-FR" sz="900" dirty="0" smtClean="0">
                <a:hlinkClick r:id="rId3"/>
              </a:rPr>
              <a:t>/</a:t>
            </a:r>
            <a:endParaRPr lang="fr-FR" sz="900" dirty="0" smtClean="0"/>
          </a:p>
        </p:txBody>
      </p:sp>
      <p:pic>
        <p:nvPicPr>
          <p:cNvPr id="2050" name="Picture 2" descr="illustration Publication des actes des Journées européennes de la science ouver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6" y="1118725"/>
            <a:ext cx="2260616" cy="15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ouvrirlascience.fr/wp-content/uploads/2022/07/Annotation-2022-07-27-16270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20387"/>
            <a:ext cx="2800942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2813730"/>
            <a:ext cx="56166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Accord </a:t>
            </a:r>
            <a:r>
              <a:rPr lang="fr-FR" sz="1400" b="1" dirty="0"/>
              <a:t>pour la réforme de l’évaluation de la </a:t>
            </a:r>
            <a:r>
              <a:rPr lang="fr-FR" sz="1400" b="1" dirty="0" smtClean="0"/>
              <a:t>recherche</a:t>
            </a:r>
          </a:p>
          <a:p>
            <a:r>
              <a:rPr lang="fr-FR" sz="1400" b="1" dirty="0" smtClean="0"/>
              <a:t> </a:t>
            </a:r>
            <a:r>
              <a:rPr lang="fr-FR" sz="1200" b="1" dirty="0" smtClean="0"/>
              <a:t>20 juillet 2022</a:t>
            </a:r>
            <a:endParaRPr lang="fr-FR" sz="1200" b="1" dirty="0"/>
          </a:p>
          <a:p>
            <a:endParaRPr lang="fr-FR" sz="1200" dirty="0" smtClean="0">
              <a:solidFill>
                <a:srgbClr val="141414"/>
              </a:solidFill>
              <a:latin typeface="Noto Sans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Reconnaître </a:t>
            </a:r>
            <a:r>
              <a:rPr lang="fr-FR" sz="1200" dirty="0">
                <a:solidFill>
                  <a:srgbClr val="141414"/>
                </a:solidFill>
                <a:latin typeface="Noto Sans"/>
              </a:rPr>
              <a:t>la diversité des contributions à la recherche et des carrières dans la </a:t>
            </a: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recherche</a:t>
            </a:r>
            <a:endParaRPr lang="fr-FR" sz="1200" dirty="0">
              <a:solidFill>
                <a:srgbClr val="141414"/>
              </a:solidFill>
              <a:latin typeface="Noto Sans"/>
            </a:endParaRPr>
          </a:p>
          <a:p>
            <a:pPr marL="228600" indent="-228600">
              <a:buFont typeface="+mj-lt"/>
              <a:buAutoNum type="arabicPeriod"/>
              <a:tabLst>
                <a:tab pos="1163638" algn="l"/>
              </a:tabLst>
            </a:pP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Privilégier une </a:t>
            </a:r>
            <a:r>
              <a:rPr lang="fr-FR" sz="1200" dirty="0">
                <a:solidFill>
                  <a:srgbClr val="141414"/>
                </a:solidFill>
                <a:latin typeface="Noto Sans"/>
              </a:rPr>
              <a:t>évaluation </a:t>
            </a: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qualitative, examen </a:t>
            </a:r>
            <a:r>
              <a:rPr lang="fr-FR" sz="1200" dirty="0">
                <a:solidFill>
                  <a:srgbClr val="141414"/>
                </a:solidFill>
                <a:latin typeface="Noto Sans"/>
              </a:rPr>
              <a:t>par les pairs </a:t>
            </a: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central,</a:t>
            </a:r>
          </a:p>
          <a:p>
            <a:pPr marL="228600" indent="-228600">
              <a:buFont typeface="+mj-lt"/>
              <a:buAutoNum type="arabicPeriod"/>
              <a:tabLst>
                <a:tab pos="1163638" algn="l"/>
              </a:tabLst>
            </a:pP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Abandonner les utilisations inappropriées du facteur d’impact des revues (JIF) et du h-index ;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Éviter </a:t>
            </a:r>
            <a:r>
              <a:rPr lang="fr-FR" sz="1200" dirty="0">
                <a:solidFill>
                  <a:srgbClr val="141414"/>
                </a:solidFill>
                <a:latin typeface="Noto Sans"/>
              </a:rPr>
              <a:t>l’utilisation des classements </a:t>
            </a: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d’établissement dans </a:t>
            </a:r>
            <a:r>
              <a:rPr lang="fr-FR" sz="1200" dirty="0">
                <a:solidFill>
                  <a:srgbClr val="141414"/>
                </a:solidFill>
                <a:latin typeface="Noto Sans"/>
              </a:rPr>
              <a:t>l’évaluation de la recherche</a:t>
            </a:r>
            <a:endParaRPr lang="fr-FR" sz="1200" b="0" i="0" dirty="0">
              <a:solidFill>
                <a:srgbClr val="141414"/>
              </a:solidFill>
              <a:effectLst/>
              <a:latin typeface="Noto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3848" y="1112661"/>
            <a:ext cx="57961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Les Journées européennes de la science ouverte </a:t>
            </a:r>
            <a:endParaRPr lang="fr-FR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 </a:t>
            </a:r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et 5 février 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2022 à Paris</a:t>
            </a:r>
          </a:p>
          <a:p>
            <a:endParaRPr lang="fr-FR" sz="120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  <a:p>
            <a:r>
              <a:rPr lang="fr-F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6"/>
              </a:rPr>
              <a:t>Appel de Paris sur l’évaluation de la recherche</a:t>
            </a:r>
            <a:endParaRPr lang="fr-FR" sz="16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6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" y="854659"/>
            <a:ext cx="2195644" cy="380855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23728" y="912331"/>
            <a:ext cx="6708572" cy="374765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64294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7A0049C1-506E-49AD-A494-2763435887E7}"/>
              </a:ext>
            </a:extLst>
          </p:cNvPr>
          <p:cNvSpPr txBox="1">
            <a:spLocks/>
          </p:cNvSpPr>
          <p:nvPr/>
        </p:nvSpPr>
        <p:spPr bwMode="gray">
          <a:xfrm>
            <a:off x="2320984" y="1635646"/>
            <a:ext cx="5564228" cy="527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16AD8C"/>
                </a:solidFill>
              </a:rPr>
              <a:t>Suivre toutes les actus</a:t>
            </a:r>
            <a:endParaRPr lang="fr-FR" dirty="0">
              <a:solidFill>
                <a:srgbClr val="16AD8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E278D-6C7A-4C36-B16E-0385E126EA05}"/>
              </a:ext>
            </a:extLst>
          </p:cNvPr>
          <p:cNvSpPr/>
          <p:nvPr/>
        </p:nvSpPr>
        <p:spPr>
          <a:xfrm>
            <a:off x="2320981" y="2221757"/>
            <a:ext cx="4929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solidFill>
                  <a:srgbClr val="11B09C"/>
                </a:solidFill>
                <a:hlinkClick r:id="rId4"/>
              </a:rPr>
              <a:t>ouvrirlascience.fr/</a:t>
            </a:r>
            <a:endParaRPr lang="fr-FR" sz="1600" dirty="0" smtClean="0">
              <a:solidFill>
                <a:srgbClr val="11B09C"/>
              </a:solidFill>
            </a:endParaRPr>
          </a:p>
          <a:p>
            <a:pPr lvl="0"/>
            <a:endParaRPr lang="fr-FR" sz="1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EDC92F-1535-4A9E-9DC0-085391F61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13" y="3599491"/>
            <a:ext cx="1116880" cy="4023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843556-CCF1-4D28-9AC6-520FE0AD5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81" y="4021705"/>
            <a:ext cx="1040095" cy="4700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9C5E7D-7A51-4422-9F24-AF761BEAAF17}"/>
              </a:ext>
            </a:extLst>
          </p:cNvPr>
          <p:cNvSpPr/>
          <p:nvPr/>
        </p:nvSpPr>
        <p:spPr>
          <a:xfrm>
            <a:off x="2579655" y="2617982"/>
            <a:ext cx="15929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@</a:t>
            </a:r>
            <a:r>
              <a:rPr lang="fr-FR" sz="1400" dirty="0" err="1" smtClean="0"/>
              <a:t>ouvrirlascience</a:t>
            </a:r>
            <a:endParaRPr lang="fr-FR" sz="1400" dirty="0" smtClean="0"/>
          </a:p>
          <a:p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DBCA8C-8FB1-4473-B796-DC1DD4567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25" y="4214832"/>
            <a:ext cx="288032" cy="25876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39BA4D-3BD6-4BEA-8E27-448BD52E9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57" y="2661734"/>
            <a:ext cx="288031" cy="25876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231900" y="3517581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b="1" dirty="0">
                <a:solidFill>
                  <a:srgbClr val="000000"/>
                </a:solidFill>
                <a:latin typeface="Arial"/>
              </a:rPr>
              <a:t>Isabelle </a:t>
            </a:r>
            <a:r>
              <a:rPr lang="fr-FR" b="1" dirty="0" smtClean="0">
                <a:solidFill>
                  <a:srgbClr val="000000"/>
                </a:solidFill>
                <a:latin typeface="Arial"/>
              </a:rPr>
              <a:t>Blanc</a:t>
            </a:r>
            <a:endParaRPr lang="fr-FR" sz="1200" dirty="0">
              <a:solidFill>
                <a:srgbClr val="000000"/>
              </a:solidFill>
              <a:latin typeface="Arial"/>
            </a:endParaRPr>
          </a:p>
          <a:p>
            <a:pPr defTabSz="685800"/>
            <a:endParaRPr lang="fr-FR" sz="300" dirty="0">
              <a:solidFill>
                <a:srgbClr val="000000"/>
              </a:solidFill>
              <a:latin typeface="Arial"/>
            </a:endParaRPr>
          </a:p>
          <a:p>
            <a:pPr defTabSz="685800"/>
            <a:r>
              <a:rPr lang="fr-FR" sz="1050" dirty="0">
                <a:solidFill>
                  <a:srgbClr val="000000"/>
                </a:solidFill>
                <a:latin typeface="Arial"/>
                <a:hlinkClick r:id="rId9"/>
              </a:rPr>
              <a:t> </a:t>
            </a:r>
            <a:r>
              <a:rPr lang="fr-FR" sz="1050" dirty="0" smtClean="0">
                <a:solidFill>
                  <a:srgbClr val="000000"/>
                </a:solidFill>
                <a:latin typeface="Arial"/>
                <a:hlinkClick r:id="rId9"/>
              </a:rPr>
              <a:t>        @AMDAC_MESR </a:t>
            </a:r>
            <a:endParaRPr lang="fr-FR" sz="1050" dirty="0" smtClean="0">
              <a:solidFill>
                <a:srgbClr val="000000"/>
              </a:solidFill>
              <a:latin typeface="Arial"/>
            </a:endParaRPr>
          </a:p>
          <a:p>
            <a:pPr defTabSz="685800"/>
            <a:endParaRPr lang="fr-FR" sz="500" dirty="0">
              <a:solidFill>
                <a:srgbClr val="000000"/>
              </a:solidFill>
              <a:latin typeface="Arial"/>
            </a:endParaRPr>
          </a:p>
          <a:p>
            <a:pPr defTabSz="685800"/>
            <a:endParaRPr lang="fr-FR" sz="1050" dirty="0" smtClean="0">
              <a:solidFill>
                <a:srgbClr val="000000"/>
              </a:solidFill>
              <a:latin typeface="Arial"/>
            </a:endParaRPr>
          </a:p>
          <a:p>
            <a:pPr defTabSz="685800"/>
            <a:r>
              <a:rPr lang="fr-FR" sz="1050" dirty="0" smtClean="0"/>
              <a:t>         https</a:t>
            </a:r>
            <a:r>
              <a:rPr lang="fr-FR" sz="1050" dirty="0"/>
              <a:t>://www.linkedin.com/in/isabelleblanccatala/</a:t>
            </a:r>
          </a:p>
          <a:p>
            <a:pPr defTabSz="685800"/>
            <a:endParaRPr lang="fr-FR" sz="10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B39BA4D-3BD6-4BEA-8E27-448BD52E9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25" y="3842281"/>
            <a:ext cx="297143" cy="266949"/>
          </a:xfrm>
          <a:prstGeom prst="rect">
            <a:avLst/>
          </a:prstGeom>
        </p:spPr>
      </p:pic>
      <p:pic>
        <p:nvPicPr>
          <p:cNvPr id="1026" name="Picture 2" descr="illustration Publication du rapport d’activité du Fonds national pour la science ouvert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64" y="1841852"/>
            <a:ext cx="2229115" cy="12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872449" y="160498"/>
            <a:ext cx="2448272" cy="689630"/>
          </a:xfrm>
        </p:spPr>
        <p:txBody>
          <a:bodyPr anchor="ctr"/>
          <a:lstStyle/>
          <a:p>
            <a:pPr algn="ctr"/>
            <a:r>
              <a:rPr lang="fr-FR" sz="1800" dirty="0" smtClean="0">
                <a:latin typeface="+mn-lt"/>
              </a:rPr>
              <a:t>6 </a:t>
            </a:r>
            <a:r>
              <a:rPr lang="fr-FR" sz="1800" dirty="0">
                <a:latin typeface="+mn-lt"/>
              </a:rPr>
              <a:t>juillet </a:t>
            </a:r>
            <a:r>
              <a:rPr lang="fr-FR" sz="1800" dirty="0" smtClean="0">
                <a:latin typeface="+mn-lt"/>
              </a:rPr>
              <a:t>2021</a:t>
            </a:r>
            <a:endParaRPr lang="fr-FR" sz="1800" dirty="0"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 defTabSz="685800"/>
              <a:t>2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668077"/>
            <a:ext cx="1407177" cy="198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9622"/>
            <a:ext cx="1743755" cy="246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Espace réservé du contenu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42" y="1028293"/>
            <a:ext cx="2391086" cy="337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271554" y="4427170"/>
            <a:ext cx="15408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fr-FR" sz="1350" dirty="0">
                <a:solidFill>
                  <a:srgbClr val="000000"/>
                </a:solidFill>
                <a:latin typeface="Arial"/>
                <a:hlinkClick r:id="rId6"/>
              </a:rPr>
              <a:t>ouvrirlascience.fr/</a:t>
            </a:r>
            <a:endParaRPr lang="fr-FR" sz="1350" dirty="0">
              <a:solidFill>
                <a:srgbClr val="000000"/>
              </a:solidFill>
              <a:latin typeface="Arial"/>
            </a:endParaRPr>
          </a:p>
          <a:p>
            <a:pPr defTabSz="685800"/>
            <a:endParaRPr lang="fr-FR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4798627"/>
            <a:ext cx="4698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fr-FR" sz="600" dirty="0">
                <a:solidFill>
                  <a:prstClr val="black"/>
                </a:solidFill>
                <a:latin typeface="Calibri"/>
              </a:rPr>
              <a:t>Direction Générale de l’Enseignement Supérieur et de l’Insertion Professionnelle</a:t>
            </a:r>
            <a:br>
              <a:rPr lang="fr-FR" sz="600" dirty="0">
                <a:solidFill>
                  <a:prstClr val="black"/>
                </a:solidFill>
                <a:latin typeface="Calibri"/>
              </a:rPr>
            </a:br>
            <a:r>
              <a:rPr lang="fr-FR" sz="600" dirty="0">
                <a:solidFill>
                  <a:prstClr val="black"/>
                </a:solidFill>
                <a:latin typeface="Calibri"/>
              </a:rPr>
              <a:t>Direction Générale de la Recherche et de l’Innovation </a:t>
            </a:r>
            <a:br>
              <a:rPr lang="fr-FR" sz="600" dirty="0">
                <a:solidFill>
                  <a:prstClr val="black"/>
                </a:solidFill>
                <a:latin typeface="Calibri"/>
              </a:rPr>
            </a:br>
            <a:endParaRPr lang="fr-FR" sz="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itre 8"/>
          <p:cNvSpPr txBox="1">
            <a:spLocks/>
          </p:cNvSpPr>
          <p:nvPr/>
        </p:nvSpPr>
        <p:spPr bwMode="gray">
          <a:xfrm>
            <a:off x="1094707" y="636965"/>
            <a:ext cx="1692656" cy="7826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dirty="0" smtClean="0">
                <a:latin typeface="+mn-lt"/>
              </a:rPr>
              <a:t>4 juillet 2018 </a:t>
            </a:r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4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24205"/>
            <a:ext cx="2195644" cy="380855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35428" y="854658"/>
            <a:ext cx="6313036" cy="3747651"/>
          </a:xfrm>
          <a:solidFill>
            <a:srgbClr val="FFF384"/>
          </a:solidFill>
        </p:spPr>
        <p:txBody>
          <a:bodyPr/>
          <a:lstStyle/>
          <a:p>
            <a:pPr marL="64294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7A0049C1-506E-49AD-A494-2763435887E7}"/>
              </a:ext>
            </a:extLst>
          </p:cNvPr>
          <p:cNvSpPr txBox="1">
            <a:spLocks/>
          </p:cNvSpPr>
          <p:nvPr/>
        </p:nvSpPr>
        <p:spPr bwMode="gray">
          <a:xfrm>
            <a:off x="2524801" y="1131590"/>
            <a:ext cx="6564556" cy="527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Ouvrir l’ensemble </a:t>
            </a:r>
            <a:r>
              <a:rPr lang="fr-FR" dirty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processus de la </a:t>
            </a:r>
            <a:r>
              <a:rPr lang="fr-FR" dirty="0" smtClean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</a:t>
            </a:r>
          </a:p>
          <a:p>
            <a:endParaRPr lang="fr-FR" b="0" dirty="0" smtClean="0">
              <a:solidFill>
                <a:srgbClr val="2743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4988" indent="-261938">
              <a:buClr>
                <a:srgbClr val="274384"/>
              </a:buClr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publications</a:t>
            </a:r>
          </a:p>
          <a:p>
            <a:pPr marL="534988" indent="-261938">
              <a:buClr>
                <a:srgbClr val="274384"/>
              </a:buClr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données</a:t>
            </a:r>
          </a:p>
          <a:p>
            <a:pPr marL="534988" indent="-261938">
              <a:buClr>
                <a:srgbClr val="274384"/>
              </a:buClr>
              <a:buFont typeface="Arial" panose="020B0604020202020204" pitchFamily="34" charset="0"/>
              <a:buChar char="•"/>
            </a:pPr>
            <a:r>
              <a:rPr lang="fr-FR" b="0" dirty="0" smtClean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b="0" dirty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codes </a:t>
            </a:r>
            <a:r>
              <a:rPr lang="fr-FR" b="0" dirty="0" smtClean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endParaRPr lang="fr-FR" sz="1200" b="0" dirty="0" smtClean="0">
              <a:solidFill>
                <a:srgbClr val="2743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0" dirty="0" smtClean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b="0" dirty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science plus cumulative, plus robuste, plus </a:t>
            </a:r>
            <a:r>
              <a:rPr lang="fr-FR" b="0" dirty="0" smtClean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reproductible</a:t>
            </a:r>
          </a:p>
          <a:p>
            <a:endParaRPr lang="fr-FR" sz="1200" b="0" dirty="0">
              <a:solidFill>
                <a:srgbClr val="2743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0" dirty="0" smtClean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une </a:t>
            </a:r>
            <a:r>
              <a:rPr lang="fr-FR" b="0" dirty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pleinement transparente et accessible à toutes et </a:t>
            </a:r>
            <a:r>
              <a:rPr lang="fr-FR" b="0" dirty="0" smtClean="0">
                <a:solidFill>
                  <a:srgbClr val="2743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endParaRPr lang="fr-FR" b="0" dirty="0">
              <a:solidFill>
                <a:srgbClr val="2743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7"/>
          <p:cNvSpPr txBox="1">
            <a:spLocks/>
          </p:cNvSpPr>
          <p:nvPr/>
        </p:nvSpPr>
        <p:spPr bwMode="gray">
          <a:xfrm>
            <a:off x="6047228" y="4783500"/>
            <a:ext cx="291726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" y="-17071"/>
            <a:ext cx="91417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611560" y="1079942"/>
            <a:ext cx="2304256" cy="2499919"/>
            <a:chOff x="611560" y="1079942"/>
            <a:chExt cx="2304256" cy="2499919"/>
          </a:xfrm>
        </p:grpSpPr>
        <p:sp>
          <p:nvSpPr>
            <p:cNvPr id="8" name="Ellipse 7"/>
            <p:cNvSpPr/>
            <p:nvPr/>
          </p:nvSpPr>
          <p:spPr>
            <a:xfrm>
              <a:off x="611560" y="1333263"/>
              <a:ext cx="2304256" cy="224659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>
                  <a:solidFill>
                    <a:srgbClr val="002060"/>
                  </a:solidFill>
                </a:rPr>
                <a:t>Généraliser l’obligation de publication en accès ouvert</a:t>
              </a:r>
              <a:r>
                <a:rPr lang="fr-FR" sz="1200" dirty="0">
                  <a:solidFill>
                    <a:srgbClr val="002060"/>
                  </a:solidFill>
                </a:rPr>
                <a:t> des articles et livres issus de recherches financées par appels à projets sur fonds public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1619673" y="1079942"/>
              <a:ext cx="416046" cy="405636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1</a:t>
              </a:r>
              <a:endParaRPr lang="fr-FR" b="1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283856" y="1059582"/>
            <a:ext cx="2296256" cy="2520279"/>
            <a:chOff x="3283856" y="1059582"/>
            <a:chExt cx="2296256" cy="2520279"/>
          </a:xfrm>
        </p:grpSpPr>
        <p:sp>
          <p:nvSpPr>
            <p:cNvPr id="11" name="Ellipse 10"/>
            <p:cNvSpPr/>
            <p:nvPr/>
          </p:nvSpPr>
          <p:spPr>
            <a:xfrm>
              <a:off x="3283856" y="1333263"/>
              <a:ext cx="2296256" cy="224659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 smtClean="0">
                  <a:solidFill>
                    <a:srgbClr val="002060"/>
                  </a:solidFill>
                </a:rPr>
                <a:t>Soutenir les modèles  économiques d’édition en accès ouvert </a:t>
              </a:r>
              <a:r>
                <a:rPr lang="fr-FR" sz="1200" dirty="0" smtClean="0">
                  <a:solidFill>
                    <a:srgbClr val="002060"/>
                  </a:solidFill>
                </a:rPr>
                <a:t>sans frais de publication pour les auteurs – modèle diamant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219960" y="1059582"/>
              <a:ext cx="432048" cy="440926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2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012160" y="1059582"/>
            <a:ext cx="2304256" cy="2520279"/>
            <a:chOff x="6012160" y="1059582"/>
            <a:chExt cx="2304256" cy="2520279"/>
          </a:xfrm>
        </p:grpSpPr>
        <p:sp>
          <p:nvSpPr>
            <p:cNvPr id="13" name="Ellipse 12"/>
            <p:cNvSpPr/>
            <p:nvPr/>
          </p:nvSpPr>
          <p:spPr>
            <a:xfrm>
              <a:off x="6012160" y="1333263"/>
              <a:ext cx="2304256" cy="224659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 smtClean="0">
                  <a:solidFill>
                    <a:srgbClr val="002060"/>
                  </a:solidFill>
                </a:rPr>
                <a:t>Favoriser le multilinguisme</a:t>
              </a:r>
              <a:r>
                <a:rPr lang="fr-FR" sz="1200" dirty="0" smtClean="0">
                  <a:solidFill>
                    <a:srgbClr val="002060"/>
                  </a:solidFill>
                </a:rPr>
                <a:t> et la circulation des savoirs scientifiques par la traduction des publications des chercheurs français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6964266" y="1059582"/>
              <a:ext cx="416046" cy="405636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3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79512" y="4085659"/>
            <a:ext cx="3938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«</a:t>
            </a:r>
            <a:r>
              <a:rPr lang="fr-FR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 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Notre objectif est </a:t>
            </a:r>
            <a:r>
              <a:rPr lang="fr-FR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d’atteindre 100% de publications en accès ouvert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 » - </a:t>
            </a:r>
            <a:r>
              <a:rPr lang="fr-FR" sz="1200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Favoriser le rayonnement des publications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issues de </a:t>
            </a:r>
            <a:r>
              <a:rPr lang="fr-FR" sz="1200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la recherche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française</a:t>
            </a:r>
          </a:p>
          <a:p>
            <a:pPr algn="ctr"/>
            <a:endParaRPr lang="fr-FR" sz="1200" dirty="0" smtClean="0">
              <a:solidFill>
                <a:schemeClr val="accent1">
                  <a:lumMod val="90000"/>
                  <a:lumOff val="10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 2020 - 62% des publications françaises ouvertes </a:t>
            </a:r>
            <a:endParaRPr lang="fr-FR" sz="12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19960" y="4085659"/>
            <a:ext cx="460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« Nous soutiendrons la </a:t>
            </a:r>
            <a:r>
              <a:rPr lang="fr-FR" sz="12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bibliodiversité</a:t>
            </a:r>
            <a:r>
              <a:rPr lang="fr-FR" sz="12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pour que </a:t>
            </a:r>
            <a:r>
              <a:rPr lang="fr-FR" sz="1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la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communauté scientifique reprenne le </a:t>
            </a:r>
            <a:r>
              <a:rPr lang="fr-FR" sz="12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contrôle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du système éditorial » - </a:t>
            </a:r>
            <a:r>
              <a:rPr lang="fr-FR" sz="1200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Structurer, soutenir et moderniser l’édition scientifique française</a:t>
            </a:r>
            <a:endParaRPr lang="fr-FR" sz="12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632" y="267494"/>
            <a:ext cx="6330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+mj-lt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+mj-lt"/>
              </a:rPr>
              <a:t>énéraliser l’accès ouvert aux publications</a:t>
            </a:r>
            <a:endParaRPr lang="fr-FR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5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26" name="Picture 2" descr="https://www.ouvrirlascience.fr/wp-content/uploads/2022/11/FNSO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35" y="982887"/>
            <a:ext cx="3096344" cy="17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4846" y="2724581"/>
            <a:ext cx="54636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141414"/>
                </a:solidFill>
                <a:latin typeface="Noto Sans"/>
                <a:hlinkClick r:id="rId4"/>
              </a:rPr>
              <a:t>https://www.ouvrirlascience.fr/le-fonds-national-pour-la-science-ouverte-lance-son-appel-a-projets-sur-la-publication-et-ledition-scientifiques-ouvertes</a:t>
            </a:r>
            <a:r>
              <a:rPr lang="fr-FR" sz="800" dirty="0" smtClean="0">
                <a:solidFill>
                  <a:srgbClr val="141414"/>
                </a:solidFill>
                <a:latin typeface="Noto Sans"/>
                <a:hlinkClick r:id="rId4"/>
              </a:rPr>
              <a:t>/</a:t>
            </a:r>
            <a:endParaRPr lang="fr-FR" sz="800" dirty="0" smtClean="0">
              <a:solidFill>
                <a:srgbClr val="141414"/>
              </a:solidFill>
              <a:latin typeface="Noto Sans"/>
            </a:endParaRPr>
          </a:p>
          <a:p>
            <a:endParaRPr lang="fr-FR" sz="1200" b="1" dirty="0" smtClean="0">
              <a:solidFill>
                <a:srgbClr val="141414"/>
              </a:solidFill>
              <a:latin typeface="Noto Sans"/>
            </a:endParaRPr>
          </a:p>
          <a:p>
            <a:r>
              <a:rPr lang="fr-FR" sz="1200" b="1" dirty="0" smtClean="0">
                <a:solidFill>
                  <a:srgbClr val="141414"/>
                </a:solidFill>
                <a:latin typeface="Noto Sans"/>
              </a:rPr>
              <a:t>Appel </a:t>
            </a:r>
            <a:r>
              <a:rPr lang="fr-FR" sz="1200" b="1" dirty="0">
                <a:solidFill>
                  <a:srgbClr val="141414"/>
                </a:solidFill>
                <a:latin typeface="Noto Sans"/>
              </a:rPr>
              <a:t>à projets ouvert jusqu’au 22 février </a:t>
            </a:r>
            <a:r>
              <a:rPr lang="fr-FR" sz="1200" b="1" dirty="0" smtClean="0">
                <a:solidFill>
                  <a:srgbClr val="141414"/>
                </a:solidFill>
                <a:latin typeface="Noto Sans"/>
              </a:rPr>
              <a:t>2023</a:t>
            </a:r>
          </a:p>
          <a:p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Co-financement ANR </a:t>
            </a:r>
            <a:br>
              <a:rPr lang="fr-FR" sz="1200" dirty="0" smtClean="0">
                <a:solidFill>
                  <a:srgbClr val="141414"/>
                </a:solidFill>
                <a:latin typeface="Noto Sans"/>
              </a:rPr>
            </a:b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aux projets qui relèvent du modèle diamant</a:t>
            </a:r>
            <a:endParaRPr lang="fr-FR" sz="1200" dirty="0">
              <a:solidFill>
                <a:srgbClr val="141414"/>
              </a:solidFill>
              <a:latin typeface="Noto Sans"/>
            </a:endParaRPr>
          </a:p>
          <a:p>
            <a:endParaRPr lang="fr-FR" sz="1200" b="1" dirty="0" smtClean="0">
              <a:solidFill>
                <a:srgbClr val="141414"/>
              </a:solidFill>
              <a:latin typeface="Noto Sans"/>
            </a:endParaRPr>
          </a:p>
          <a:p>
            <a:r>
              <a:rPr lang="fr-FR" sz="1200" b="1" dirty="0" smtClean="0">
                <a:solidFill>
                  <a:srgbClr val="141414"/>
                </a:solidFill>
                <a:latin typeface="Noto Sans"/>
              </a:rPr>
              <a:t>Ambition</a:t>
            </a: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 </a:t>
            </a:r>
          </a:p>
          <a:p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Consolider </a:t>
            </a:r>
            <a:r>
              <a:rPr lang="fr-FR" sz="1200" dirty="0">
                <a:solidFill>
                  <a:srgbClr val="141414"/>
                </a:solidFill>
                <a:latin typeface="Noto Sans"/>
              </a:rPr>
              <a:t>la </a:t>
            </a:r>
            <a:r>
              <a:rPr lang="fr-FR" sz="1200" dirty="0" err="1">
                <a:solidFill>
                  <a:srgbClr val="141414"/>
                </a:solidFill>
                <a:latin typeface="Noto Sans"/>
              </a:rPr>
              <a:t>bibliodiversité</a:t>
            </a:r>
            <a:r>
              <a:rPr lang="fr-FR" sz="1200" dirty="0">
                <a:solidFill>
                  <a:srgbClr val="141414"/>
                </a:solidFill>
                <a:latin typeface="Noto Sans"/>
              </a:rPr>
              <a:t>, entendue comme la diversité des acteurs de l’édition scientifique, des modèles de financement, des formes de publication et des langues de </a:t>
            </a:r>
            <a:r>
              <a:rPr lang="fr-FR" sz="1200" dirty="0" smtClean="0">
                <a:solidFill>
                  <a:srgbClr val="141414"/>
                </a:solidFill>
                <a:latin typeface="Noto Sans"/>
              </a:rPr>
              <a:t>communication</a:t>
            </a:r>
          </a:p>
          <a:p>
            <a:endParaRPr lang="fr-FR" sz="1400" b="1" dirty="0" smtClean="0">
              <a:solidFill>
                <a:srgbClr val="141414"/>
              </a:solidFill>
              <a:latin typeface="Noto San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1760" y="320891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+mj-lt"/>
              </a:rPr>
              <a:t>Publication et édition scientifiques ouvertes</a:t>
            </a:r>
            <a:endParaRPr lang="fr-FR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8" name="Picture 4" descr="https://www.ouvrirlascience.fr/wp-content/uploads/2022/07/Annotation-2022-07-11-121347-e165754484535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4" y="982887"/>
            <a:ext cx="2304256" cy="26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6169" y="3808298"/>
            <a:ext cx="3366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6"/>
              </a:rPr>
              <a:t>https://www.ouvrirlascience.fr/strategie-de-non-cession-des-droits-mode-demploi</a:t>
            </a:r>
            <a:r>
              <a:rPr lang="fr-FR" sz="1000" dirty="0" smtClean="0">
                <a:hlinkClick r:id="rId6"/>
              </a:rPr>
              <a:t>/</a:t>
            </a:r>
            <a:endParaRPr lang="fr-FR" sz="1000" dirty="0" smtClean="0"/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7852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611560" y="1221244"/>
            <a:ext cx="2304256" cy="2502634"/>
            <a:chOff x="611560" y="1221244"/>
            <a:chExt cx="2304256" cy="2502634"/>
          </a:xfrm>
        </p:grpSpPr>
        <p:sp>
          <p:nvSpPr>
            <p:cNvPr id="8" name="Ellipse 7"/>
            <p:cNvSpPr/>
            <p:nvPr/>
          </p:nvSpPr>
          <p:spPr>
            <a:xfrm>
              <a:off x="611560" y="1477280"/>
              <a:ext cx="2304256" cy="224659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 smtClean="0">
                  <a:solidFill>
                    <a:srgbClr val="002060"/>
                  </a:solidFill>
                </a:rPr>
                <a:t>Mettre en œuvre l’obligation de diffusion des données de recherche </a:t>
              </a:r>
              <a:r>
                <a:rPr lang="fr-FR" sz="1200" dirty="0" smtClean="0">
                  <a:solidFill>
                    <a:srgbClr val="002060"/>
                  </a:solidFill>
                </a:rPr>
                <a:t>financées sur fonds publics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555665" y="1221244"/>
              <a:ext cx="416046" cy="405636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4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283856" y="1203599"/>
            <a:ext cx="2296256" cy="2520279"/>
            <a:chOff x="3283856" y="1203599"/>
            <a:chExt cx="2296256" cy="2520279"/>
          </a:xfrm>
        </p:grpSpPr>
        <p:sp>
          <p:nvSpPr>
            <p:cNvPr id="11" name="Ellipse 10"/>
            <p:cNvSpPr/>
            <p:nvPr/>
          </p:nvSpPr>
          <p:spPr>
            <a:xfrm>
              <a:off x="3283856" y="1477280"/>
              <a:ext cx="2296256" cy="224659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 smtClean="0">
                  <a:solidFill>
                    <a:srgbClr val="002060"/>
                  </a:solidFill>
                </a:rPr>
                <a:t>Créer Recherche Data Gouv</a:t>
              </a:r>
              <a:r>
                <a:rPr lang="fr-FR" sz="1200" dirty="0" smtClean="0">
                  <a:solidFill>
                    <a:srgbClr val="002060"/>
                  </a:solidFill>
                </a:rPr>
                <a:t>, la plateforme fédérée des données de la recherche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219960" y="1203599"/>
              <a:ext cx="432048" cy="440926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5</a:t>
              </a:r>
              <a:endParaRPr lang="fr-FR" b="1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012160" y="1203599"/>
            <a:ext cx="2304256" cy="2520279"/>
            <a:chOff x="6012160" y="1203599"/>
            <a:chExt cx="2304256" cy="2520279"/>
          </a:xfrm>
        </p:grpSpPr>
        <p:sp>
          <p:nvSpPr>
            <p:cNvPr id="13" name="Ellipse 12"/>
            <p:cNvSpPr/>
            <p:nvPr/>
          </p:nvSpPr>
          <p:spPr>
            <a:xfrm>
              <a:off x="6012160" y="1477280"/>
              <a:ext cx="2304256" cy="2246598"/>
            </a:xfrm>
            <a:prstGeom prst="ellips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200" b="1" dirty="0" smtClean="0">
                  <a:solidFill>
                    <a:srgbClr val="002060"/>
                  </a:solidFill>
                </a:rPr>
                <a:t>Promouvoir l’adoption d’une politique de donnés </a:t>
              </a:r>
              <a:r>
                <a:rPr lang="fr-FR" sz="1200" dirty="0" smtClean="0">
                  <a:solidFill>
                    <a:srgbClr val="002060"/>
                  </a:solidFill>
                </a:rPr>
                <a:t>sur l’ensemble du cycle des données de la recherche, pour les rendre faciles à trouver, accessibles et interopérables</a:t>
              </a:r>
              <a:endParaRPr lang="fr-FR" sz="1200" dirty="0">
                <a:solidFill>
                  <a:srgbClr val="002060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6964266" y="1203599"/>
              <a:ext cx="416046" cy="405636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6</a:t>
              </a:r>
              <a:endParaRPr lang="fr-FR" b="1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51520" y="408565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«</a:t>
            </a:r>
            <a:r>
              <a:rPr lang="fr-FR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 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Les pratiques favorisant la </a:t>
            </a:r>
            <a:r>
              <a:rPr lang="fr-FR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réutilisation des données de recherche 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seront encouragées »</a:t>
            </a:r>
            <a:endParaRPr lang="fr-FR" sz="12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131840" y="393990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« Recherche Data Gouv sera créée pour engager tous les domaines de recherche dans des </a:t>
            </a:r>
            <a:r>
              <a:rPr lang="fr-FR" sz="1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pratiques actives d’ouverture des données</a:t>
            </a:r>
            <a:r>
              <a:rPr lang="fr-FR" sz="1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 »</a:t>
            </a:r>
            <a:endParaRPr 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1503343" y="291323"/>
            <a:ext cx="7194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Structurer, partager et ouvrir les données de la recherche</a:t>
            </a:r>
            <a:endParaRPr lang="fr-FR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00192" y="408391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303" indent="0" algn="ctr">
              <a:buFont typeface="Courier New" panose="02070309020205020404" pitchFamily="49" charset="0"/>
              <a:buNone/>
            </a:pPr>
            <a:r>
              <a:rPr lang="fr-FR" sz="1200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Coordonner et promouvoir la </a:t>
            </a:r>
            <a:r>
              <a:rPr lang="fr-FR" sz="1200" b="1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politique d’ouverture </a:t>
            </a:r>
            <a:r>
              <a:rPr lang="fr-FR" sz="1200" dirty="0">
                <a:solidFill>
                  <a:schemeClr val="accent1">
                    <a:lumMod val="90000"/>
                    <a:lumOff val="10000"/>
                  </a:schemeClr>
                </a:solidFill>
                <a:cs typeface="Calibri" panose="020F0502020204030204" pitchFamily="34" charset="0"/>
              </a:rPr>
              <a:t>des données </a:t>
            </a:r>
          </a:p>
        </p:txBody>
      </p:sp>
    </p:spTree>
    <p:extLst>
      <p:ext uri="{BB962C8B-B14F-4D97-AF65-F5344CB8AC3E}">
        <p14:creationId xmlns:p14="http://schemas.microsoft.com/office/powerpoint/2010/main" val="15988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66155" y="265138"/>
            <a:ext cx="7194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Données de la recherche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141214"/>
            <a:ext cx="4086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/>
              <a:t>https://www.ouvrirlascience.fr/comment-partager-les-donnees-liees-a-vos-publications-scientifiques-un-guide-vous-accompagne/</a:t>
            </a:r>
            <a:endParaRPr lang="fr-FR" sz="900" dirty="0" smtClean="0"/>
          </a:p>
        </p:txBody>
      </p:sp>
      <p:sp>
        <p:nvSpPr>
          <p:cNvPr id="16" name="object 55"/>
          <p:cNvSpPr/>
          <p:nvPr/>
        </p:nvSpPr>
        <p:spPr>
          <a:xfrm rot="10800000" flipH="1">
            <a:off x="6127947" y="3728869"/>
            <a:ext cx="2570820" cy="816600"/>
          </a:xfrm>
          <a:custGeom>
            <a:avLst/>
            <a:gdLst/>
            <a:ahLst/>
            <a:cxnLst/>
            <a:rect l="l" t="t" r="r" b="b"/>
            <a:pathLst>
              <a:path w="5114925" h="2016125">
                <a:moveTo>
                  <a:pt x="5114544" y="0"/>
                </a:moveTo>
                <a:lnTo>
                  <a:pt x="5114544" y="2015998"/>
                </a:lnTo>
              </a:path>
              <a:path w="5114925" h="2016125">
                <a:moveTo>
                  <a:pt x="5112004" y="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074" name="Picture 2" descr="illustration Comment partager les données liées à vos publications scientifiques ? Un guide vous accompag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8" y="1101600"/>
            <a:ext cx="2339059" cy="28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920" y="1131313"/>
            <a:ext cx="1704975" cy="5429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67062" y="1068680"/>
            <a:ext cx="3605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Noto Sans"/>
              </a:rPr>
              <a:t>Vers un Baromètre </a:t>
            </a:r>
            <a:endParaRPr lang="fr-FR" b="1" dirty="0" smtClean="0">
              <a:solidFill>
                <a:srgbClr val="000000"/>
              </a:solidFill>
              <a:latin typeface="Noto Sans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Noto Sans"/>
              </a:rPr>
              <a:t>français </a:t>
            </a:r>
            <a:r>
              <a:rPr lang="fr-FR" b="1" dirty="0">
                <a:solidFill>
                  <a:srgbClr val="000000"/>
                </a:solidFill>
                <a:latin typeface="Noto Sans"/>
              </a:rPr>
              <a:t>de la </a:t>
            </a:r>
            <a:endParaRPr lang="fr-FR" b="1" dirty="0" smtClean="0">
              <a:solidFill>
                <a:srgbClr val="000000"/>
              </a:solidFill>
              <a:latin typeface="Noto Sans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Noto Sans"/>
              </a:rPr>
              <a:t>science </a:t>
            </a:r>
            <a:r>
              <a:rPr lang="fr-FR" b="1" dirty="0">
                <a:solidFill>
                  <a:srgbClr val="000000"/>
                </a:solidFill>
                <a:latin typeface="Noto Sans"/>
              </a:rPr>
              <a:t>ouverte consacré </a:t>
            </a:r>
            <a:endParaRPr lang="fr-FR" b="1" dirty="0" smtClean="0">
              <a:solidFill>
                <a:srgbClr val="000000"/>
              </a:solidFill>
              <a:latin typeface="Noto Sans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Noto Sans"/>
              </a:rPr>
              <a:t>aux </a:t>
            </a:r>
            <a:r>
              <a:rPr lang="fr-FR" b="1" dirty="0">
                <a:solidFill>
                  <a:srgbClr val="000000"/>
                </a:solidFill>
                <a:latin typeface="Noto Sans"/>
              </a:rPr>
              <a:t>données de la recherche </a:t>
            </a:r>
            <a:endParaRPr lang="fr-FR" b="1" dirty="0" smtClean="0">
              <a:solidFill>
                <a:srgbClr val="000000"/>
              </a:solidFill>
              <a:latin typeface="Noto Sans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Noto Sans"/>
              </a:rPr>
              <a:t>et </a:t>
            </a:r>
            <a:r>
              <a:rPr lang="fr-FR" b="1" dirty="0">
                <a:solidFill>
                  <a:srgbClr val="000000"/>
                </a:solidFill>
                <a:latin typeface="Noto Sans"/>
              </a:rPr>
              <a:t>codes logiciels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67062" y="2522500"/>
            <a:ext cx="3725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https://www.ouvrirlascience.fr/vers-un-barometre-francais-de-la-science-ouverte-consacre-aux-donnees-de-la-recherche-et-codes-logiciels/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630" y="3207960"/>
            <a:ext cx="676275" cy="53562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58416" y="3814003"/>
            <a:ext cx="3299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certification des entrepôts 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/>
              <a:t>services de données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564" y="3326648"/>
            <a:ext cx="1110767" cy="9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1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350433" y="2198080"/>
            <a:ext cx="6563096" cy="578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fr-FR" sz="2700" b="1" i="0" dirty="0">
                <a:solidFill>
                  <a:srgbClr val="37635F"/>
                </a:solidFill>
                <a:latin typeface="Marianne" panose="02000000000000000000" pitchFamily="50" charset="0"/>
              </a:rPr>
              <a:t>Un écosystème au service du partage </a:t>
            </a:r>
          </a:p>
          <a:p>
            <a:pPr algn="ctr" defTabSz="685800"/>
            <a:r>
              <a:rPr lang="fr-FR" sz="2700" b="1" i="0" dirty="0">
                <a:solidFill>
                  <a:srgbClr val="37635F"/>
                </a:solidFill>
                <a:latin typeface="Marianne" panose="02000000000000000000" pitchFamily="50" charset="0"/>
              </a:rPr>
              <a:t>et de l’ouverture des données de recherche</a:t>
            </a:r>
            <a:endParaRPr lang="fr-FR" sz="2700" i="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1A0BC601-89B3-4DD7-AC5F-F086AD91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630134" y="461973"/>
            <a:ext cx="2003693" cy="2099411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6724BA2A-7E71-41D4-BF33-F3C0A6C66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83768" y="135275"/>
            <a:ext cx="4296426" cy="1056162"/>
          </a:xfrm>
          <a:prstGeom prst="rect">
            <a:avLst/>
          </a:prstGeom>
        </p:spPr>
      </p:pic>
      <p:pic>
        <p:nvPicPr>
          <p:cNvPr id="11" name="Image 1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2784749"/>
            <a:ext cx="2718263" cy="17288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2E278D-6C7A-4C36-B16E-0385E126EA05}"/>
              </a:ext>
            </a:extLst>
          </p:cNvPr>
          <p:cNvSpPr/>
          <p:nvPr/>
        </p:nvSpPr>
        <p:spPr>
          <a:xfrm>
            <a:off x="4716016" y="3136648"/>
            <a:ext cx="369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200" dirty="0">
                <a:solidFill>
                  <a:srgbClr val="11B09C"/>
                </a:solidFill>
                <a:latin typeface="Calibri" panose="020F0502020204030204"/>
                <a:hlinkClick r:id="rId6"/>
              </a:rPr>
              <a:t>https://recherche.data.gouv.fr/fr</a:t>
            </a:r>
            <a:endParaRPr lang="fr-FR" sz="1200" dirty="0">
              <a:solidFill>
                <a:srgbClr val="11B09C"/>
              </a:solidFill>
              <a:latin typeface="Calibri" panose="020F0502020204030204"/>
            </a:endParaRPr>
          </a:p>
          <a:p>
            <a:pPr defTabSz="685800"/>
            <a:endParaRPr lang="fr-FR" sz="1200" dirty="0">
              <a:solidFill>
                <a:srgbClr val="11B09C"/>
              </a:solidFill>
              <a:latin typeface="Calibri" panose="020F0502020204030204"/>
            </a:endParaRPr>
          </a:p>
          <a:p>
            <a:pPr defTabSz="685800"/>
            <a:endParaRPr lang="fr-FR" sz="1200" dirty="0">
              <a:solidFill>
                <a:srgbClr val="37635F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C5E7D-7A51-4422-9F24-AF761BEAAF17}"/>
              </a:ext>
            </a:extLst>
          </p:cNvPr>
          <p:cNvSpPr/>
          <p:nvPr/>
        </p:nvSpPr>
        <p:spPr>
          <a:xfrm>
            <a:off x="4939551" y="3464626"/>
            <a:ext cx="38089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050" dirty="0">
                <a:solidFill>
                  <a:srgbClr val="009081"/>
                </a:solidFill>
                <a:latin typeface="Calibri" panose="020F0502020204030204"/>
              </a:rPr>
              <a:t>@</a:t>
            </a:r>
            <a:r>
              <a:rPr lang="fr-FR" sz="1050" dirty="0" err="1">
                <a:solidFill>
                  <a:srgbClr val="009081"/>
                </a:solidFill>
                <a:latin typeface="Calibri" panose="020F0502020204030204"/>
              </a:rPr>
              <a:t>RechercheDataGv</a:t>
            </a:r>
            <a:endParaRPr lang="fr-FR" sz="1050" dirty="0">
              <a:solidFill>
                <a:srgbClr val="009081"/>
              </a:solidFill>
              <a:latin typeface="Calibri" panose="020F0502020204030204"/>
            </a:endParaRPr>
          </a:p>
          <a:p>
            <a:pPr defTabSz="685800"/>
            <a:endParaRPr lang="fr-FR" sz="900" dirty="0">
              <a:solidFill>
                <a:srgbClr val="009081"/>
              </a:solidFill>
              <a:latin typeface="Calibri" panose="020F0502020204030204"/>
            </a:endParaRPr>
          </a:p>
          <a:p>
            <a:pPr defTabSz="685800"/>
            <a:r>
              <a:rPr lang="fr-FR" sz="1050" dirty="0">
                <a:solidFill>
                  <a:srgbClr val="009081"/>
                </a:solidFill>
                <a:latin typeface="Calibri" panose="020F0502020204030204"/>
              </a:rPr>
              <a:t>https://www.linkedin.com/company/recherche-data-gouv/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CDBCA8C-8FB1-4473-B796-DC1DD45674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98" y="3760006"/>
            <a:ext cx="216024" cy="1940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B39BA4D-3BD6-4BEA-8E27-448BD52E97B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98" y="3466631"/>
            <a:ext cx="216023" cy="1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RechercheDataGouv">
  <a:themeElements>
    <a:clrScheme name="Recherche Data Gouv">
      <a:dk1>
        <a:srgbClr val="37635F"/>
      </a:dk1>
      <a:lt1>
        <a:srgbClr val="FFFFFF"/>
      </a:lt1>
      <a:dk2>
        <a:srgbClr val="009081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F3F3F"/>
      </a:accent5>
      <a:accent6>
        <a:srgbClr val="009081"/>
      </a:accent6>
      <a:hlink>
        <a:srgbClr val="595959"/>
      </a:hlink>
      <a:folHlink>
        <a:srgbClr val="0090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hercheDataGouv" id="{BCC436B3-DFB4-4E2C-94A0-A61CB9AF13F0}" vid="{880523EE-7D2B-4EDA-B056-2ABB7B6E5EA9}"/>
    </a:ext>
  </a:extLst>
</a:theme>
</file>

<file path=ppt/theme/theme3.xml><?xml version="1.0" encoding="utf-8"?>
<a:theme xmlns:a="http://schemas.openxmlformats.org/drawingml/2006/main" name="1_RechercheDataGouv">
  <a:themeElements>
    <a:clrScheme name="Recherche Data Gouv">
      <a:dk1>
        <a:srgbClr val="37635F"/>
      </a:dk1>
      <a:lt1>
        <a:srgbClr val="FFFFFF"/>
      </a:lt1>
      <a:dk2>
        <a:srgbClr val="009081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F3F3F"/>
      </a:accent5>
      <a:accent6>
        <a:srgbClr val="009081"/>
      </a:accent6>
      <a:hlink>
        <a:srgbClr val="595959"/>
      </a:hlink>
      <a:folHlink>
        <a:srgbClr val="0090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hercheDataGouv" id="{BCC436B3-DFB4-4E2C-94A0-A61CB9AF13F0}" vid="{880523EE-7D2B-4EDA-B056-2ABB7B6E5EA9}"/>
    </a:ext>
  </a:extLst>
</a:theme>
</file>

<file path=ppt/theme/theme4.xml><?xml version="1.0" encoding="utf-8"?>
<a:theme xmlns:a="http://schemas.openxmlformats.org/drawingml/2006/main" name="1_DGRI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RechercheDataGouv">
  <a:themeElements>
    <a:clrScheme name="Recherche Data Gouv">
      <a:dk1>
        <a:srgbClr val="37635F"/>
      </a:dk1>
      <a:lt1>
        <a:srgbClr val="FFFFFF"/>
      </a:lt1>
      <a:dk2>
        <a:srgbClr val="009081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F3F3F"/>
      </a:accent5>
      <a:accent6>
        <a:srgbClr val="009081"/>
      </a:accent6>
      <a:hlink>
        <a:srgbClr val="595959"/>
      </a:hlink>
      <a:folHlink>
        <a:srgbClr val="0090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hercheDataGouv" id="{BCC436B3-DFB4-4E2C-94A0-A61CB9AF13F0}" vid="{880523EE-7D2B-4EDA-B056-2ABB7B6E5EA9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F9BD38-0893-4C48-8FFE-2A87E14C6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FEE13-FEC8-4F1C-8222-8648587329A0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6926</TotalTime>
  <Words>1136</Words>
  <Application>Microsoft Office PowerPoint</Application>
  <PresentationFormat>Affichage à l'écran (16:9)</PresentationFormat>
  <Paragraphs>195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Marianne</vt:lpstr>
      <vt:lpstr>Montserrat ExtraBold</vt:lpstr>
      <vt:lpstr>Noto Sans</vt:lpstr>
      <vt:lpstr>Wingdings</vt:lpstr>
      <vt:lpstr>MINISTÈRIEL</vt:lpstr>
      <vt:lpstr>RechercheDataGouv</vt:lpstr>
      <vt:lpstr>1_RechercheDataGouv</vt:lpstr>
      <vt:lpstr>1_DGRI_page de presentation et de partie</vt:lpstr>
      <vt:lpstr>2_RechercheDataGouv</vt:lpstr>
      <vt:lpstr>Présentation PowerPoint</vt:lpstr>
      <vt:lpstr>6 juillet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isabelle.blanc@recherche.gouv.fr</dc:creator>
  <cp:lastModifiedBy>ISABELLE BLANC</cp:lastModifiedBy>
  <cp:revision>400</cp:revision>
  <cp:lastPrinted>2021-01-20T17:31:41Z</cp:lastPrinted>
  <dcterms:created xsi:type="dcterms:W3CDTF">2020-03-05T15:21:24Z</dcterms:created>
  <dcterms:modified xsi:type="dcterms:W3CDTF">2022-11-24T18:30:30Z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